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70" r:id="rId9"/>
    <p:sldId id="264" r:id="rId10"/>
    <p:sldId id="265" r:id="rId11"/>
    <p:sldId id="266" r:id="rId12"/>
    <p:sldId id="267" r:id="rId13"/>
    <p:sldId id="268" r:id="rId14"/>
    <p:sldId id="269" r:id="rId15"/>
    <p:sldId id="271" r:id="rId16"/>
    <p:sldId id="272" r:id="rId17"/>
    <p:sldId id="273" r:id="rId18"/>
    <p:sldId id="274" r:id="rId19"/>
    <p:sldId id="277" r:id="rId20"/>
    <p:sldId id="275" r:id="rId21"/>
    <p:sldId id="276"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5" r:id="rId37"/>
    <p:sldId id="296" r:id="rId38"/>
    <p:sldId id="297" r:id="rId39"/>
    <p:sldId id="298" r:id="rId40"/>
    <p:sldId id="299" r:id="rId41"/>
    <p:sldId id="300" r:id="rId42"/>
    <p:sldId id="301" r:id="rId43"/>
    <p:sldId id="302" r:id="rId44"/>
    <p:sldId id="303" r:id="rId45"/>
    <p:sldId id="323" r:id="rId46"/>
    <p:sldId id="325" r:id="rId47"/>
    <p:sldId id="326" r:id="rId48"/>
    <p:sldId id="327" r:id="rId49"/>
    <p:sldId id="294" r:id="rId50"/>
    <p:sldId id="304" r:id="rId51"/>
    <p:sldId id="305" r:id="rId52"/>
    <p:sldId id="306" r:id="rId53"/>
    <p:sldId id="307" r:id="rId54"/>
    <p:sldId id="309" r:id="rId55"/>
    <p:sldId id="308" r:id="rId56"/>
    <p:sldId id="310" r:id="rId57"/>
    <p:sldId id="316" r:id="rId58"/>
    <p:sldId id="317" r:id="rId59"/>
    <p:sldId id="318" r:id="rId60"/>
    <p:sldId id="312" r:id="rId61"/>
    <p:sldId id="319" r:id="rId62"/>
    <p:sldId id="321" r:id="rId63"/>
    <p:sldId id="322" r:id="rId64"/>
    <p:sldId id="324" r:id="rId65"/>
    <p:sldId id="292" r:id="rId66"/>
    <p:sldId id="328" r:id="rId67"/>
    <p:sldId id="329" r:id="rId68"/>
    <p:sldId id="330" r:id="rId69"/>
    <p:sldId id="313" r:id="rId70"/>
    <p:sldId id="320" r:id="rId71"/>
    <p:sldId id="314" r:id="rId72"/>
    <p:sldId id="331" r:id="rId73"/>
    <p:sldId id="332" r:id="rId74"/>
    <p:sldId id="315" r:id="rId75"/>
    <p:sldId id="334" r:id="rId76"/>
    <p:sldId id="335" r:id="rId77"/>
    <p:sldId id="336" r:id="rId78"/>
    <p:sldId id="293" r:id="rId79"/>
    <p:sldId id="337" r:id="rId80"/>
    <p:sldId id="342" r:id="rId81"/>
    <p:sldId id="339" r:id="rId82"/>
    <p:sldId id="340" r:id="rId83"/>
    <p:sldId id="341" r:id="rId84"/>
    <p:sldId id="343" r:id="rId8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6" name="Rounded Rectangle 15"/>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grpSp>
        <p:nvGrpSpPr>
          <p:cNvPr id="7" name="Group 9"/>
          <p:cNvGrpSpPr>
            <a:grpSpLocks noChangeAspect="1"/>
          </p:cNvGrpSpPr>
          <p:nvPr/>
        </p:nvGrpSpPr>
        <p:grpSpPr bwMode="hidden">
          <a:xfrm>
            <a:off x="282220" y="5353963"/>
            <a:ext cx="11631168"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it-IT" smtClean="0"/>
              <a:t>Fare clic per modificare stile</a:t>
            </a:r>
            <a:endParaRPr lang="en-US" dirty="0"/>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E30E2307-1E40-4E12-8716-25BFDA8E7013}" type="datetime1">
              <a:rPr lang="en-US" smtClean="0">
                <a:solidFill>
                  <a:srgbClr val="455F51"/>
                </a:solidFill>
              </a:rPr>
              <a:pPr/>
              <a:t>12/12/2018</a:t>
            </a:fld>
            <a:endParaRPr lang="en-US">
              <a:solidFill>
                <a:srgbClr val="455F51"/>
              </a:solidFill>
            </a:endParaRPr>
          </a:p>
        </p:txBody>
      </p:sp>
      <p:sp>
        <p:nvSpPr>
          <p:cNvPr id="5" name="Footer Placeholder 4"/>
          <p:cNvSpPr>
            <a:spLocks noGrp="1"/>
          </p:cNvSpPr>
          <p:nvPr>
            <p:ph type="ftr" sz="quarter" idx="11"/>
          </p:nvPr>
        </p:nvSpPr>
        <p:spPr/>
        <p:txBody>
          <a:bodyPr/>
          <a:lstStyle/>
          <a:p>
            <a:endParaRPr lang="en-US">
              <a:solidFill>
                <a:srgbClr val="455F51"/>
              </a:solidFill>
            </a:endParaRPr>
          </a:p>
        </p:txBody>
      </p:sp>
      <p:sp>
        <p:nvSpPr>
          <p:cNvPr id="6" name="Slide Number Placeholder 5"/>
          <p:cNvSpPr>
            <a:spLocks noGrp="1"/>
          </p:cNvSpPr>
          <p:nvPr>
            <p:ph type="sldNum" sz="quarter" idx="12"/>
          </p:nvPr>
        </p:nvSpPr>
        <p:spPr/>
        <p:txBody>
          <a:bodyPr/>
          <a:lstStyle/>
          <a:p>
            <a:fld id="{687D7A59-36E2-48B9-B146-C1E59501F63F}" type="slidenum">
              <a:rPr lang="en-US" smtClean="0">
                <a:solidFill>
                  <a:srgbClr val="455F51"/>
                </a:solidFill>
              </a:rPr>
              <a:pPr/>
              <a:t>‹N›</a:t>
            </a:fld>
            <a:endParaRPr lang="en-US">
              <a:solidFill>
                <a:srgbClr val="455F51"/>
              </a:solidFill>
            </a:endParaRPr>
          </a:p>
        </p:txBody>
      </p:sp>
    </p:spTree>
    <p:extLst>
      <p:ext uri="{BB962C8B-B14F-4D97-AF65-F5344CB8AC3E}">
        <p14:creationId xmlns:p14="http://schemas.microsoft.com/office/powerpoint/2010/main" val="1761132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E5CFCF5A-EA79-452C-A52C-1A2668C2E7DF}" type="datetime1">
              <a:rPr lang="en-US" smtClean="0">
                <a:solidFill>
                  <a:srgbClr val="455F51"/>
                </a:solidFill>
              </a:rPr>
              <a:pPr/>
              <a:t>12/12/2018</a:t>
            </a:fld>
            <a:endParaRPr lang="en-US">
              <a:solidFill>
                <a:srgbClr val="455F51"/>
              </a:solidFill>
            </a:endParaRPr>
          </a:p>
        </p:txBody>
      </p:sp>
      <p:sp>
        <p:nvSpPr>
          <p:cNvPr id="5" name="Footer Placeholder 4"/>
          <p:cNvSpPr>
            <a:spLocks noGrp="1"/>
          </p:cNvSpPr>
          <p:nvPr>
            <p:ph type="ftr" sz="quarter" idx="11"/>
          </p:nvPr>
        </p:nvSpPr>
        <p:spPr/>
        <p:txBody>
          <a:bodyPr/>
          <a:lstStyle/>
          <a:p>
            <a:endParaRPr lang="en-US">
              <a:solidFill>
                <a:srgbClr val="455F51"/>
              </a:solidFill>
            </a:endParaRPr>
          </a:p>
        </p:txBody>
      </p:sp>
      <p:sp>
        <p:nvSpPr>
          <p:cNvPr id="6" name="Slide Number Placeholder 5"/>
          <p:cNvSpPr>
            <a:spLocks noGrp="1"/>
          </p:cNvSpPr>
          <p:nvPr>
            <p:ph type="sldNum" sz="quarter" idx="12"/>
          </p:nvPr>
        </p:nvSpPr>
        <p:spPr/>
        <p:txBody>
          <a:bodyPr/>
          <a:lstStyle/>
          <a:p>
            <a:fld id="{687D7A59-36E2-48B9-B146-C1E59501F63F}" type="slidenum">
              <a:rPr lang="en-US" smtClean="0">
                <a:solidFill>
                  <a:srgbClr val="455F51"/>
                </a:solidFill>
              </a:rPr>
              <a:pPr/>
              <a:t>‹N›</a:t>
            </a:fld>
            <a:endParaRPr lang="en-US">
              <a:solidFill>
                <a:srgbClr val="455F51"/>
              </a:solidFill>
            </a:endParaRPr>
          </a:p>
        </p:txBody>
      </p:sp>
    </p:spTree>
    <p:extLst>
      <p:ext uri="{BB962C8B-B14F-4D97-AF65-F5344CB8AC3E}">
        <p14:creationId xmlns:p14="http://schemas.microsoft.com/office/powerpoint/2010/main" val="2054081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verticale e testo">
    <p:spTree>
      <p:nvGrpSpPr>
        <p:cNvPr id="1" name=""/>
        <p:cNvGrpSpPr/>
        <p:nvPr/>
      </p:nvGrpSpPr>
      <p:grpSpPr>
        <a:xfrm>
          <a:off x="0" y="0"/>
          <a:ext cx="0" cy="0"/>
          <a:chOff x="0" y="0"/>
          <a:chExt cx="0" cy="0"/>
        </a:xfrm>
      </p:grpSpPr>
      <p:sp>
        <p:nvSpPr>
          <p:cNvPr id="21" name="Rounded Rectangle 20"/>
          <p:cNvSpPr/>
          <p:nvPr/>
        </p:nvSpPr>
        <p:spPr bwMode="hidden">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4" name="Date Placeholder 3"/>
          <p:cNvSpPr>
            <a:spLocks noGrp="1"/>
          </p:cNvSpPr>
          <p:nvPr>
            <p:ph type="dt" sz="half" idx="10"/>
          </p:nvPr>
        </p:nvSpPr>
        <p:spPr/>
        <p:txBody>
          <a:bodyPr/>
          <a:lstStyle/>
          <a:p>
            <a:fld id="{2E5C4C28-BD4B-4892-9A2D-6E19BD753A9A}" type="datetime1">
              <a:rPr lang="en-US" smtClean="0">
                <a:solidFill>
                  <a:srgbClr val="455F51"/>
                </a:solidFill>
              </a:rPr>
              <a:pPr/>
              <a:t>12/12/2018</a:t>
            </a:fld>
            <a:endParaRPr lang="en-US">
              <a:solidFill>
                <a:srgbClr val="455F51"/>
              </a:solidFill>
            </a:endParaRPr>
          </a:p>
        </p:txBody>
      </p:sp>
      <p:sp>
        <p:nvSpPr>
          <p:cNvPr id="5" name="Footer Placeholder 4"/>
          <p:cNvSpPr>
            <a:spLocks noGrp="1"/>
          </p:cNvSpPr>
          <p:nvPr>
            <p:ph type="ftr" sz="quarter" idx="11"/>
          </p:nvPr>
        </p:nvSpPr>
        <p:spPr/>
        <p:txBody>
          <a:bodyPr/>
          <a:lstStyle/>
          <a:p>
            <a:endParaRPr lang="en-US">
              <a:solidFill>
                <a:srgbClr val="455F51"/>
              </a:solidFill>
            </a:endParaRPr>
          </a:p>
        </p:txBody>
      </p:sp>
      <p:sp>
        <p:nvSpPr>
          <p:cNvPr id="6" name="Slide Number Placeholder 5"/>
          <p:cNvSpPr>
            <a:spLocks noGrp="1"/>
          </p:cNvSpPr>
          <p:nvPr>
            <p:ph type="sldNum" sz="quarter" idx="12"/>
          </p:nvPr>
        </p:nvSpPr>
        <p:spPr/>
        <p:txBody>
          <a:bodyPr/>
          <a:lstStyle/>
          <a:p>
            <a:fld id="{687D7A59-36E2-48B9-B146-C1E59501F63F}" type="slidenum">
              <a:rPr lang="en-US" smtClean="0">
                <a:solidFill>
                  <a:srgbClr val="455F51"/>
                </a:solidFill>
              </a:rPr>
              <a:pPr/>
              <a:t>‹N›</a:t>
            </a:fld>
            <a:endParaRPr lang="en-US">
              <a:solidFill>
                <a:srgbClr val="455F51"/>
              </a:solidFill>
            </a:endParaRPr>
          </a:p>
        </p:txBody>
      </p:sp>
      <p:grpSp>
        <p:nvGrpSpPr>
          <p:cNvPr id="15" name="Group 14"/>
          <p:cNvGrpSpPr>
            <a:grpSpLocks noChangeAspect="1"/>
          </p:cNvGrpSpPr>
          <p:nvPr/>
        </p:nvGrpSpPr>
        <p:grpSpPr bwMode="hidden">
          <a:xfrm>
            <a:off x="282220" y="714191"/>
            <a:ext cx="11631168"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grpSp>
      <p:sp>
        <p:nvSpPr>
          <p:cNvPr id="2" name="Vertical Title 1"/>
          <p:cNvSpPr>
            <a:spLocks noGrp="1"/>
          </p:cNvSpPr>
          <p:nvPr>
            <p:ph type="title" orient="vert"/>
          </p:nvPr>
        </p:nvSpPr>
        <p:spPr>
          <a:xfrm>
            <a:off x="8839200" y="1447801"/>
            <a:ext cx="2743200" cy="4487333"/>
          </a:xfrm>
        </p:spPr>
        <p:txBody>
          <a:bodyPr vert="eaVert" anchor="ctr"/>
          <a:lstStyle>
            <a:lvl1pPr algn="l">
              <a:defRPr>
                <a:solidFill>
                  <a:schemeClr val="tx2"/>
                </a:solidFill>
              </a:defRPr>
            </a:lvl1pPr>
          </a:lstStyle>
          <a:p>
            <a:r>
              <a:rPr lang="it-IT" smtClean="0"/>
              <a:t>Fare clic per modificare stile</a:t>
            </a:r>
            <a:endParaRPr lang="en-US" dirty="0"/>
          </a:p>
        </p:txBody>
      </p:sp>
      <p:sp>
        <p:nvSpPr>
          <p:cNvPr id="3" name="Vertical Text Placeholder 2"/>
          <p:cNvSpPr>
            <a:spLocks noGrp="1"/>
          </p:cNvSpPr>
          <p:nvPr>
            <p:ph type="body" orient="vert" idx="1"/>
          </p:nvPr>
        </p:nvSpPr>
        <p:spPr>
          <a:xfrm>
            <a:off x="609600"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Tree>
    <p:extLst>
      <p:ext uri="{BB962C8B-B14F-4D97-AF65-F5344CB8AC3E}">
        <p14:creationId xmlns:p14="http://schemas.microsoft.com/office/powerpoint/2010/main" val="1226681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61FD9D02-426E-46C9-9EE9-0DE1EF8B2838}" type="datetime1">
              <a:rPr lang="en-US" smtClean="0">
                <a:solidFill>
                  <a:srgbClr val="455F51"/>
                </a:solidFill>
              </a:rPr>
              <a:pPr/>
              <a:t>12/12/2018</a:t>
            </a:fld>
            <a:endParaRPr lang="en-US">
              <a:solidFill>
                <a:srgbClr val="455F51"/>
              </a:solidFill>
            </a:endParaRPr>
          </a:p>
        </p:txBody>
      </p:sp>
      <p:sp>
        <p:nvSpPr>
          <p:cNvPr id="5" name="Footer Placeholder 4"/>
          <p:cNvSpPr>
            <a:spLocks noGrp="1"/>
          </p:cNvSpPr>
          <p:nvPr>
            <p:ph type="ftr" sz="quarter" idx="11"/>
          </p:nvPr>
        </p:nvSpPr>
        <p:spPr/>
        <p:txBody>
          <a:bodyPr/>
          <a:lstStyle/>
          <a:p>
            <a:endParaRPr lang="en-US">
              <a:solidFill>
                <a:srgbClr val="455F51"/>
              </a:solidFill>
            </a:endParaRPr>
          </a:p>
        </p:txBody>
      </p:sp>
      <p:sp>
        <p:nvSpPr>
          <p:cNvPr id="6" name="Slide Number Placeholder 5"/>
          <p:cNvSpPr>
            <a:spLocks noGrp="1"/>
          </p:cNvSpPr>
          <p:nvPr>
            <p:ph type="sldNum" sz="quarter" idx="12"/>
          </p:nvPr>
        </p:nvSpPr>
        <p:spPr/>
        <p:txBody>
          <a:bodyPr/>
          <a:lstStyle/>
          <a:p>
            <a:fld id="{687D7A59-36E2-48B9-B146-C1E59501F63F}" type="slidenum">
              <a:rPr lang="en-US" smtClean="0">
                <a:solidFill>
                  <a:srgbClr val="455F51"/>
                </a:solidFill>
              </a:rPr>
              <a:pPr/>
              <a:t>‹N›</a:t>
            </a:fld>
            <a:endParaRPr lang="en-US">
              <a:solidFill>
                <a:srgbClr val="455F51"/>
              </a:solidFill>
            </a:endParaRPr>
          </a:p>
        </p:txBody>
      </p:sp>
      <p:sp>
        <p:nvSpPr>
          <p:cNvPr id="7" name="Title 6"/>
          <p:cNvSpPr>
            <a:spLocks noGrp="1"/>
          </p:cNvSpPr>
          <p:nvPr>
            <p:ph type="title"/>
          </p:nvPr>
        </p:nvSpPr>
        <p:spPr/>
        <p:txBody>
          <a:bodyPr/>
          <a:lstStyle/>
          <a:p>
            <a:r>
              <a:rPr lang="it-IT" smtClean="0"/>
              <a:t>Fare clic per modificare stile</a:t>
            </a:r>
            <a:endParaRPr lang="en-US"/>
          </a:p>
        </p:txBody>
      </p:sp>
    </p:spTree>
    <p:extLst>
      <p:ext uri="{BB962C8B-B14F-4D97-AF65-F5344CB8AC3E}">
        <p14:creationId xmlns:p14="http://schemas.microsoft.com/office/powerpoint/2010/main" val="4002448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14" name="Rounded Rectangle 13"/>
          <p:cNvSpPr/>
          <p:nvPr/>
        </p:nvSpPr>
        <p:spPr>
          <a:xfrm>
            <a:off x="304800" y="228600"/>
            <a:ext cx="11594592"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Freeform 14"/>
          <p:cNvSpPr>
            <a:spLocks/>
          </p:cNvSpPr>
          <p:nvPr/>
        </p:nvSpPr>
        <p:spPr bwMode="hidden">
          <a:xfrm>
            <a:off x="8063251" y="4203592"/>
            <a:ext cx="383523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10" name="Freeform 18"/>
          <p:cNvSpPr>
            <a:spLocks/>
          </p:cNvSpPr>
          <p:nvPr/>
        </p:nvSpPr>
        <p:spPr bwMode="hidden">
          <a:xfrm>
            <a:off x="3492427" y="4075290"/>
            <a:ext cx="7392687"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11" name="Freeform 22"/>
          <p:cNvSpPr>
            <a:spLocks/>
          </p:cNvSpPr>
          <p:nvPr/>
        </p:nvSpPr>
        <p:spPr bwMode="hidden">
          <a:xfrm>
            <a:off x="3771637" y="4087562"/>
            <a:ext cx="729064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12" name="Freeform 26"/>
          <p:cNvSpPr>
            <a:spLocks/>
          </p:cNvSpPr>
          <p:nvPr/>
        </p:nvSpPr>
        <p:spPr bwMode="hidden">
          <a:xfrm>
            <a:off x="7479319" y="4074175"/>
            <a:ext cx="4410667"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useBgFill="1">
        <p:nvSpPr>
          <p:cNvPr id="13" name="Freeform 10"/>
          <p:cNvSpPr>
            <a:spLocks/>
          </p:cNvSpPr>
          <p:nvPr/>
        </p:nvSpPr>
        <p:spPr bwMode="hidden">
          <a:xfrm>
            <a:off x="282220" y="4058555"/>
            <a:ext cx="11631168"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it-IT" smtClean="0"/>
              <a:t>Fare clic per modificare stile</a:t>
            </a:r>
            <a:endParaRPr lang="en-US" dirty="0"/>
          </a:p>
        </p:txBody>
      </p:sp>
      <p:sp>
        <p:nvSpPr>
          <p:cNvPr id="3" name="Text Placeholder 2"/>
          <p:cNvSpPr>
            <a:spLocks noGrp="1"/>
          </p:cNvSpPr>
          <p:nvPr>
            <p:ph type="body" idx="1"/>
          </p:nvPr>
        </p:nvSpPr>
        <p:spPr>
          <a:xfrm>
            <a:off x="1823153"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Date Placeholder 3"/>
          <p:cNvSpPr>
            <a:spLocks noGrp="1"/>
          </p:cNvSpPr>
          <p:nvPr>
            <p:ph type="dt" sz="half" idx="10"/>
          </p:nvPr>
        </p:nvSpPr>
        <p:spPr/>
        <p:txBody>
          <a:bodyPr/>
          <a:lstStyle/>
          <a:p>
            <a:fld id="{7B8AEBBE-F8B2-42CF-9895-E86A608384EB}" type="datetime1">
              <a:rPr lang="en-US" smtClean="0">
                <a:solidFill>
                  <a:srgbClr val="455F51"/>
                </a:solidFill>
              </a:rPr>
              <a:pPr/>
              <a:t>12/12/2018</a:t>
            </a:fld>
            <a:endParaRPr lang="en-US">
              <a:solidFill>
                <a:srgbClr val="455F51"/>
              </a:solidFill>
            </a:endParaRPr>
          </a:p>
        </p:txBody>
      </p:sp>
      <p:sp>
        <p:nvSpPr>
          <p:cNvPr id="5" name="Footer Placeholder 4"/>
          <p:cNvSpPr>
            <a:spLocks noGrp="1"/>
          </p:cNvSpPr>
          <p:nvPr>
            <p:ph type="ftr" sz="quarter" idx="11"/>
          </p:nvPr>
        </p:nvSpPr>
        <p:spPr/>
        <p:txBody>
          <a:bodyPr/>
          <a:lstStyle/>
          <a:p>
            <a:endParaRPr lang="en-US">
              <a:solidFill>
                <a:srgbClr val="455F51"/>
              </a:solidFill>
            </a:endParaRPr>
          </a:p>
        </p:txBody>
      </p:sp>
      <p:sp>
        <p:nvSpPr>
          <p:cNvPr id="6" name="Slide Number Placeholder 5"/>
          <p:cNvSpPr>
            <a:spLocks noGrp="1"/>
          </p:cNvSpPr>
          <p:nvPr>
            <p:ph type="sldNum" sz="quarter" idx="12"/>
          </p:nvPr>
        </p:nvSpPr>
        <p:spPr/>
        <p:txBody>
          <a:bodyPr/>
          <a:lstStyle/>
          <a:p>
            <a:fld id="{687D7A59-36E2-48B9-B146-C1E59501F63F}" type="slidenum">
              <a:rPr lang="en-US" smtClean="0">
                <a:solidFill>
                  <a:srgbClr val="455F51"/>
                </a:solidFill>
              </a:rPr>
              <a:pPr/>
              <a:t>‹N›</a:t>
            </a:fld>
            <a:endParaRPr lang="en-US">
              <a:solidFill>
                <a:srgbClr val="455F51"/>
              </a:solidFill>
            </a:endParaRPr>
          </a:p>
        </p:txBody>
      </p:sp>
    </p:spTree>
    <p:extLst>
      <p:ext uri="{BB962C8B-B14F-4D97-AF65-F5344CB8AC3E}">
        <p14:creationId xmlns:p14="http://schemas.microsoft.com/office/powerpoint/2010/main" val="2866344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5" name="Date Placeholder 4"/>
          <p:cNvSpPr>
            <a:spLocks noGrp="1"/>
          </p:cNvSpPr>
          <p:nvPr>
            <p:ph type="dt" sz="half" idx="10"/>
          </p:nvPr>
        </p:nvSpPr>
        <p:spPr/>
        <p:txBody>
          <a:bodyPr/>
          <a:lstStyle/>
          <a:p>
            <a:fld id="{E1FAA6B6-10E5-4810-BC9F-DA72D8452E73}" type="datetime1">
              <a:rPr lang="en-US" smtClean="0">
                <a:solidFill>
                  <a:srgbClr val="455F51"/>
                </a:solidFill>
              </a:rPr>
              <a:pPr/>
              <a:t>12/12/2018</a:t>
            </a:fld>
            <a:endParaRPr lang="en-US">
              <a:solidFill>
                <a:srgbClr val="455F51"/>
              </a:solidFill>
            </a:endParaRPr>
          </a:p>
        </p:txBody>
      </p:sp>
      <p:sp>
        <p:nvSpPr>
          <p:cNvPr id="6" name="Footer Placeholder 5"/>
          <p:cNvSpPr>
            <a:spLocks noGrp="1"/>
          </p:cNvSpPr>
          <p:nvPr>
            <p:ph type="ftr" sz="quarter" idx="11"/>
          </p:nvPr>
        </p:nvSpPr>
        <p:spPr/>
        <p:txBody>
          <a:bodyPr/>
          <a:lstStyle/>
          <a:p>
            <a:endParaRPr lang="en-US">
              <a:solidFill>
                <a:srgbClr val="455F51"/>
              </a:solidFill>
            </a:endParaRPr>
          </a:p>
        </p:txBody>
      </p:sp>
      <p:sp>
        <p:nvSpPr>
          <p:cNvPr id="7" name="Slide Number Placeholder 6"/>
          <p:cNvSpPr>
            <a:spLocks noGrp="1"/>
          </p:cNvSpPr>
          <p:nvPr>
            <p:ph type="sldNum" sz="quarter" idx="12"/>
          </p:nvPr>
        </p:nvSpPr>
        <p:spPr/>
        <p:txBody>
          <a:bodyPr/>
          <a:lstStyle/>
          <a:p>
            <a:fld id="{687D7A59-36E2-48B9-B146-C1E59501F63F}" type="slidenum">
              <a:rPr lang="en-US" smtClean="0">
                <a:solidFill>
                  <a:srgbClr val="455F51"/>
                </a:solidFill>
              </a:rPr>
              <a:pPr/>
              <a:t>‹N›</a:t>
            </a:fld>
            <a:endParaRPr lang="en-US">
              <a:solidFill>
                <a:srgbClr val="455F51"/>
              </a:solidFill>
            </a:endParaRPr>
          </a:p>
        </p:txBody>
      </p:sp>
      <p:sp>
        <p:nvSpPr>
          <p:cNvPr id="9" name="Content Placeholder 8"/>
          <p:cNvSpPr>
            <a:spLocks noGrp="1"/>
          </p:cNvSpPr>
          <p:nvPr>
            <p:ph sz="quarter" idx="13"/>
          </p:nvPr>
        </p:nvSpPr>
        <p:spPr>
          <a:xfrm>
            <a:off x="902207" y="2679192"/>
            <a:ext cx="5096256" cy="3447288"/>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1" name="Content Placeholder 10"/>
          <p:cNvSpPr>
            <a:spLocks noGrp="1"/>
          </p:cNvSpPr>
          <p:nvPr>
            <p:ph sz="quarter" idx="14"/>
          </p:nvPr>
        </p:nvSpPr>
        <p:spPr>
          <a:xfrm>
            <a:off x="6193536" y="2679192"/>
            <a:ext cx="5096256" cy="3447288"/>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extLst>
      <p:ext uri="{BB962C8B-B14F-4D97-AF65-F5344CB8AC3E}">
        <p14:creationId xmlns:p14="http://schemas.microsoft.com/office/powerpoint/2010/main" val="3698893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stile</a:t>
            </a:r>
            <a:endParaRPr lang="en-US"/>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903110" y="3429001"/>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Content Placeholder 5"/>
          <p:cNvSpPr>
            <a:spLocks noGrp="1"/>
          </p:cNvSpPr>
          <p:nvPr>
            <p:ph sz="quarter" idx="4"/>
          </p:nvPr>
        </p:nvSpPr>
        <p:spPr>
          <a:xfrm>
            <a:off x="6193367" y="3429001"/>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6D18D072-EF12-4AA2-BD71-ABC68B06D0E2}" type="datetime1">
              <a:rPr lang="en-US" smtClean="0">
                <a:solidFill>
                  <a:srgbClr val="455F51"/>
                </a:solidFill>
              </a:rPr>
              <a:pPr/>
              <a:t>12/12/2018</a:t>
            </a:fld>
            <a:endParaRPr lang="en-US">
              <a:solidFill>
                <a:srgbClr val="455F51"/>
              </a:solidFill>
            </a:endParaRPr>
          </a:p>
        </p:txBody>
      </p:sp>
      <p:sp>
        <p:nvSpPr>
          <p:cNvPr id="8" name="Footer Placeholder 7"/>
          <p:cNvSpPr>
            <a:spLocks noGrp="1"/>
          </p:cNvSpPr>
          <p:nvPr>
            <p:ph type="ftr" sz="quarter" idx="11"/>
          </p:nvPr>
        </p:nvSpPr>
        <p:spPr/>
        <p:txBody>
          <a:bodyPr/>
          <a:lstStyle/>
          <a:p>
            <a:endParaRPr lang="en-US">
              <a:solidFill>
                <a:srgbClr val="455F51"/>
              </a:solidFill>
            </a:endParaRPr>
          </a:p>
        </p:txBody>
      </p:sp>
      <p:sp>
        <p:nvSpPr>
          <p:cNvPr id="9" name="Slide Number Placeholder 8"/>
          <p:cNvSpPr>
            <a:spLocks noGrp="1"/>
          </p:cNvSpPr>
          <p:nvPr>
            <p:ph type="sldNum" sz="quarter" idx="12"/>
          </p:nvPr>
        </p:nvSpPr>
        <p:spPr/>
        <p:txBody>
          <a:bodyPr/>
          <a:lstStyle/>
          <a:p>
            <a:fld id="{687D7A59-36E2-48B9-B146-C1E59501F63F}" type="slidenum">
              <a:rPr lang="en-US" smtClean="0">
                <a:solidFill>
                  <a:srgbClr val="455F51"/>
                </a:solidFill>
              </a:rPr>
              <a:pPr/>
              <a:t>‹N›</a:t>
            </a:fld>
            <a:endParaRPr lang="en-US">
              <a:solidFill>
                <a:srgbClr val="455F51"/>
              </a:solidFill>
            </a:endParaRPr>
          </a:p>
        </p:txBody>
      </p:sp>
    </p:spTree>
    <p:extLst>
      <p:ext uri="{BB962C8B-B14F-4D97-AF65-F5344CB8AC3E}">
        <p14:creationId xmlns:p14="http://schemas.microsoft.com/office/powerpoint/2010/main" val="2239944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Date Placeholder 2"/>
          <p:cNvSpPr>
            <a:spLocks noGrp="1"/>
          </p:cNvSpPr>
          <p:nvPr>
            <p:ph type="dt" sz="half" idx="10"/>
          </p:nvPr>
        </p:nvSpPr>
        <p:spPr/>
        <p:txBody>
          <a:bodyPr/>
          <a:lstStyle/>
          <a:p>
            <a:fld id="{B8CDBF60-6CC3-4B74-A60D-3486985E4346}" type="datetime1">
              <a:rPr lang="en-US" smtClean="0">
                <a:solidFill>
                  <a:srgbClr val="455F51"/>
                </a:solidFill>
              </a:rPr>
              <a:pPr/>
              <a:t>12/12/2018</a:t>
            </a:fld>
            <a:endParaRPr lang="en-US">
              <a:solidFill>
                <a:srgbClr val="455F51"/>
              </a:solidFill>
            </a:endParaRPr>
          </a:p>
        </p:txBody>
      </p:sp>
      <p:sp>
        <p:nvSpPr>
          <p:cNvPr id="4" name="Footer Placeholder 3"/>
          <p:cNvSpPr>
            <a:spLocks noGrp="1"/>
          </p:cNvSpPr>
          <p:nvPr>
            <p:ph type="ftr" sz="quarter" idx="11"/>
          </p:nvPr>
        </p:nvSpPr>
        <p:spPr/>
        <p:txBody>
          <a:bodyPr/>
          <a:lstStyle/>
          <a:p>
            <a:endParaRPr lang="en-US">
              <a:solidFill>
                <a:srgbClr val="455F51"/>
              </a:solidFill>
            </a:endParaRPr>
          </a:p>
        </p:txBody>
      </p:sp>
      <p:sp>
        <p:nvSpPr>
          <p:cNvPr id="5" name="Slide Number Placeholder 4"/>
          <p:cNvSpPr>
            <a:spLocks noGrp="1"/>
          </p:cNvSpPr>
          <p:nvPr>
            <p:ph type="sldNum" sz="quarter" idx="12"/>
          </p:nvPr>
        </p:nvSpPr>
        <p:spPr/>
        <p:txBody>
          <a:bodyPr/>
          <a:lstStyle/>
          <a:p>
            <a:fld id="{687D7A59-36E2-48B9-B146-C1E59501F63F}" type="slidenum">
              <a:rPr lang="en-US" smtClean="0">
                <a:solidFill>
                  <a:srgbClr val="455F51"/>
                </a:solidFill>
              </a:rPr>
              <a:pPr/>
              <a:t>‹N›</a:t>
            </a:fld>
            <a:endParaRPr lang="en-US">
              <a:solidFill>
                <a:srgbClr val="455F51"/>
              </a:solidFill>
            </a:endParaRPr>
          </a:p>
        </p:txBody>
      </p:sp>
    </p:spTree>
    <p:extLst>
      <p:ext uri="{BB962C8B-B14F-4D97-AF65-F5344CB8AC3E}">
        <p14:creationId xmlns:p14="http://schemas.microsoft.com/office/powerpoint/2010/main" val="828981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o">
    <p:spTree>
      <p:nvGrpSpPr>
        <p:cNvPr id="1" name=""/>
        <p:cNvGrpSpPr/>
        <p:nvPr/>
      </p:nvGrpSpPr>
      <p:grpSpPr>
        <a:xfrm>
          <a:off x="0" y="0"/>
          <a:ext cx="0" cy="0"/>
          <a:chOff x="0" y="0"/>
          <a:chExt cx="0" cy="0"/>
        </a:xfrm>
      </p:grpSpPr>
      <p:sp>
        <p:nvSpPr>
          <p:cNvPr id="12" name="Rounded Rectangle 11"/>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grpSp>
        <p:nvGrpSpPr>
          <p:cNvPr id="6" name="Group 5"/>
          <p:cNvGrpSpPr>
            <a:grpSpLocks noChangeAspect="1"/>
          </p:cNvGrpSpPr>
          <p:nvPr/>
        </p:nvGrpSpPr>
        <p:grpSpPr bwMode="hidden">
          <a:xfrm>
            <a:off x="282220" y="714191"/>
            <a:ext cx="11631168"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grpSp>
      <p:sp>
        <p:nvSpPr>
          <p:cNvPr id="2" name="Date Placeholder 1"/>
          <p:cNvSpPr>
            <a:spLocks noGrp="1"/>
          </p:cNvSpPr>
          <p:nvPr>
            <p:ph type="dt" sz="half" idx="10"/>
          </p:nvPr>
        </p:nvSpPr>
        <p:spPr/>
        <p:txBody>
          <a:bodyPr/>
          <a:lstStyle/>
          <a:p>
            <a:fld id="{22714818-984F-4759-BF72-A33BDC1963BD}" type="datetime1">
              <a:rPr lang="en-US" smtClean="0">
                <a:solidFill>
                  <a:srgbClr val="455F51"/>
                </a:solidFill>
              </a:rPr>
              <a:pPr/>
              <a:t>12/12/2018</a:t>
            </a:fld>
            <a:endParaRPr lang="en-US">
              <a:solidFill>
                <a:srgbClr val="455F51"/>
              </a:solidFill>
            </a:endParaRPr>
          </a:p>
        </p:txBody>
      </p:sp>
      <p:sp>
        <p:nvSpPr>
          <p:cNvPr id="3" name="Footer Placeholder 2"/>
          <p:cNvSpPr>
            <a:spLocks noGrp="1"/>
          </p:cNvSpPr>
          <p:nvPr>
            <p:ph type="ftr" sz="quarter" idx="11"/>
          </p:nvPr>
        </p:nvSpPr>
        <p:spPr/>
        <p:txBody>
          <a:bodyPr/>
          <a:lstStyle/>
          <a:p>
            <a:endParaRPr lang="en-US">
              <a:solidFill>
                <a:srgbClr val="455F51"/>
              </a:solidFill>
            </a:endParaRPr>
          </a:p>
        </p:txBody>
      </p:sp>
      <p:sp>
        <p:nvSpPr>
          <p:cNvPr id="4" name="Slide Number Placeholder 3"/>
          <p:cNvSpPr>
            <a:spLocks noGrp="1"/>
          </p:cNvSpPr>
          <p:nvPr>
            <p:ph type="sldNum" sz="quarter" idx="12"/>
          </p:nvPr>
        </p:nvSpPr>
        <p:spPr/>
        <p:txBody>
          <a:bodyPr/>
          <a:lstStyle/>
          <a:p>
            <a:fld id="{687D7A59-36E2-48B9-B146-C1E59501F63F}" type="slidenum">
              <a:rPr lang="en-US" smtClean="0">
                <a:solidFill>
                  <a:srgbClr val="455F51"/>
                </a:solidFill>
              </a:rPr>
              <a:pPr/>
              <a:t>‹N›</a:t>
            </a:fld>
            <a:endParaRPr lang="en-US">
              <a:solidFill>
                <a:srgbClr val="455F51"/>
              </a:solidFill>
            </a:endParaRPr>
          </a:p>
        </p:txBody>
      </p:sp>
    </p:spTree>
    <p:extLst>
      <p:ext uri="{BB962C8B-B14F-4D97-AF65-F5344CB8AC3E}">
        <p14:creationId xmlns:p14="http://schemas.microsoft.com/office/powerpoint/2010/main" val="3793881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5" name="Rounded Rectangle 14"/>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5" name="Date Placeholder 4"/>
          <p:cNvSpPr>
            <a:spLocks noGrp="1"/>
          </p:cNvSpPr>
          <p:nvPr>
            <p:ph type="dt" sz="half" idx="10"/>
          </p:nvPr>
        </p:nvSpPr>
        <p:spPr/>
        <p:txBody>
          <a:bodyPr/>
          <a:lstStyle/>
          <a:p>
            <a:fld id="{9EA7E191-5F94-4FC1-B823-BD7CABF7FA06}" type="datetime1">
              <a:rPr lang="en-US" smtClean="0">
                <a:solidFill>
                  <a:srgbClr val="455F51"/>
                </a:solidFill>
              </a:rPr>
              <a:pPr/>
              <a:t>12/12/2018</a:t>
            </a:fld>
            <a:endParaRPr lang="en-US">
              <a:solidFill>
                <a:srgbClr val="455F51"/>
              </a:solidFill>
            </a:endParaRPr>
          </a:p>
        </p:txBody>
      </p:sp>
      <p:sp>
        <p:nvSpPr>
          <p:cNvPr id="6" name="Footer Placeholder 5"/>
          <p:cNvSpPr>
            <a:spLocks noGrp="1"/>
          </p:cNvSpPr>
          <p:nvPr>
            <p:ph type="ftr" sz="quarter" idx="11"/>
          </p:nvPr>
        </p:nvSpPr>
        <p:spPr/>
        <p:txBody>
          <a:bodyPr/>
          <a:lstStyle/>
          <a:p>
            <a:endParaRPr lang="en-US">
              <a:solidFill>
                <a:srgbClr val="455F51"/>
              </a:solidFill>
            </a:endParaRPr>
          </a:p>
        </p:txBody>
      </p:sp>
      <p:sp>
        <p:nvSpPr>
          <p:cNvPr id="7" name="Slide Number Placeholder 6"/>
          <p:cNvSpPr>
            <a:spLocks noGrp="1"/>
          </p:cNvSpPr>
          <p:nvPr>
            <p:ph type="sldNum" sz="quarter" idx="12"/>
          </p:nvPr>
        </p:nvSpPr>
        <p:spPr/>
        <p:txBody>
          <a:bodyPr/>
          <a:lstStyle/>
          <a:p>
            <a:fld id="{687D7A59-36E2-48B9-B146-C1E59501F63F}" type="slidenum">
              <a:rPr lang="en-US" smtClean="0">
                <a:solidFill>
                  <a:srgbClr val="455F51"/>
                </a:solidFill>
              </a:rPr>
              <a:pPr/>
              <a:t>‹N›</a:t>
            </a:fld>
            <a:endParaRPr lang="en-US">
              <a:solidFill>
                <a:srgbClr val="455F51"/>
              </a:solidFill>
            </a:endParaRPr>
          </a:p>
        </p:txBody>
      </p:sp>
      <p:sp>
        <p:nvSpPr>
          <p:cNvPr id="4" name="Text Placeholder 3"/>
          <p:cNvSpPr>
            <a:spLocks noGrp="1"/>
          </p:cNvSpPr>
          <p:nvPr>
            <p:ph type="body" sz="half" idx="2"/>
          </p:nvPr>
        </p:nvSpPr>
        <p:spPr>
          <a:xfrm>
            <a:off x="1219200" y="3581401"/>
            <a:ext cx="44704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grpSp>
        <p:nvGrpSpPr>
          <p:cNvPr id="2" name="Group 23"/>
          <p:cNvGrpSpPr>
            <a:grpSpLocks noChangeAspect="1"/>
          </p:cNvGrpSpPr>
          <p:nvPr/>
        </p:nvGrpSpPr>
        <p:grpSpPr bwMode="hidden">
          <a:xfrm>
            <a:off x="282220" y="714191"/>
            <a:ext cx="11631168"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gr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it-IT" smtClean="0"/>
              <a:t>Fare clic per modificare stile</a:t>
            </a:r>
            <a:endParaRPr lang="en-US" dirty="0"/>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Tree>
    <p:extLst>
      <p:ext uri="{BB962C8B-B14F-4D97-AF65-F5344CB8AC3E}">
        <p14:creationId xmlns:p14="http://schemas.microsoft.com/office/powerpoint/2010/main" val="953394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5" name="Rounded Rectangle 14"/>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grpSp>
        <p:nvGrpSpPr>
          <p:cNvPr id="9" name="Group 8"/>
          <p:cNvGrpSpPr>
            <a:grpSpLocks noChangeAspect="1"/>
          </p:cNvGrpSpPr>
          <p:nvPr/>
        </p:nvGrpSpPr>
        <p:grpSpPr bwMode="hidden">
          <a:xfrm>
            <a:off x="282220" y="5353963"/>
            <a:ext cx="11631168"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it-IT" smtClean="0"/>
              <a:t>Fare clic per modificare stile</a:t>
            </a:r>
            <a:endParaRPr lang="en-US" dirty="0"/>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88856D55-EFBE-4F9B-8A5F-09D42CA22A9B}" type="datetime1">
              <a:rPr lang="en-US" smtClean="0">
                <a:solidFill>
                  <a:srgbClr val="455F51"/>
                </a:solidFill>
              </a:rPr>
              <a:pPr/>
              <a:t>12/12/2018</a:t>
            </a:fld>
            <a:endParaRPr lang="en-US">
              <a:solidFill>
                <a:srgbClr val="455F51"/>
              </a:solidFill>
            </a:endParaRPr>
          </a:p>
        </p:txBody>
      </p:sp>
      <p:sp>
        <p:nvSpPr>
          <p:cNvPr id="6" name="Footer Placeholder 5"/>
          <p:cNvSpPr>
            <a:spLocks noGrp="1"/>
          </p:cNvSpPr>
          <p:nvPr>
            <p:ph type="ftr" sz="quarter" idx="11"/>
          </p:nvPr>
        </p:nvSpPr>
        <p:spPr/>
        <p:txBody>
          <a:bodyPr/>
          <a:lstStyle/>
          <a:p>
            <a:endParaRPr lang="en-US">
              <a:solidFill>
                <a:srgbClr val="455F51"/>
              </a:solidFill>
            </a:endParaRPr>
          </a:p>
        </p:txBody>
      </p:sp>
      <p:sp>
        <p:nvSpPr>
          <p:cNvPr id="7" name="Slide Number Placeholder 6"/>
          <p:cNvSpPr>
            <a:spLocks noGrp="1"/>
          </p:cNvSpPr>
          <p:nvPr>
            <p:ph type="sldNum" sz="quarter" idx="12"/>
          </p:nvPr>
        </p:nvSpPr>
        <p:spPr/>
        <p:txBody>
          <a:bodyPr/>
          <a:lstStyle/>
          <a:p>
            <a:fld id="{687D7A59-36E2-48B9-B146-C1E59501F63F}" type="slidenum">
              <a:rPr lang="en-US" smtClean="0">
                <a:solidFill>
                  <a:srgbClr val="455F51"/>
                </a:solidFill>
              </a:rPr>
              <a:pPr/>
              <a:t>‹N›</a:t>
            </a:fld>
            <a:endParaRPr lang="en-US">
              <a:solidFill>
                <a:srgbClr val="455F51"/>
              </a:solidFill>
            </a:endParaRPr>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lang="en-US" dirty="0"/>
          </a:p>
        </p:txBody>
      </p:sp>
    </p:spTree>
    <p:extLst>
      <p:ext uri="{BB962C8B-B14F-4D97-AF65-F5344CB8AC3E}">
        <p14:creationId xmlns:p14="http://schemas.microsoft.com/office/powerpoint/2010/main" val="3475009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304800" y="228600"/>
            <a:ext cx="11594592"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grpSp>
        <p:nvGrpSpPr>
          <p:cNvPr id="8" name="Group 15"/>
          <p:cNvGrpSpPr>
            <a:grpSpLocks noChangeAspect="1"/>
          </p:cNvGrpSpPr>
          <p:nvPr/>
        </p:nvGrpSpPr>
        <p:grpSpPr bwMode="hidden">
          <a:xfrm>
            <a:off x="282220" y="1679429"/>
            <a:ext cx="11631168"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800">
                <a:solidFill>
                  <a:prstClr val="black"/>
                </a:solidFill>
              </a:endParaRPr>
            </a:p>
          </p:txBody>
        </p:sp>
      </p:grpSp>
      <p:sp>
        <p:nvSpPr>
          <p:cNvPr id="2" name="Title Placeholder 1"/>
          <p:cNvSpPr>
            <a:spLocks noGrp="1"/>
          </p:cNvSpPr>
          <p:nvPr>
            <p:ph type="title"/>
          </p:nvPr>
        </p:nvSpPr>
        <p:spPr>
          <a:xfrm>
            <a:off x="609600" y="338328"/>
            <a:ext cx="10972800" cy="1252728"/>
          </a:xfrm>
          <a:prstGeom prst="rect">
            <a:avLst/>
          </a:prstGeom>
        </p:spPr>
        <p:txBody>
          <a:bodyPr vert="horz" lIns="91440" tIns="45720" rIns="91440" bIns="45720" rtlCol="0" anchor="ctr">
            <a:normAutofit/>
          </a:bodyPr>
          <a:lstStyle/>
          <a:p>
            <a:r>
              <a:rPr lang="it-IT" smtClean="0"/>
              <a:t>Fare clic per modificare stile</a:t>
            </a:r>
            <a:endParaRPr lang="en-US" dirty="0"/>
          </a:p>
        </p:txBody>
      </p:sp>
      <p:sp>
        <p:nvSpPr>
          <p:cNvPr id="4" name="Date Placeholder 3"/>
          <p:cNvSpPr>
            <a:spLocks noGrp="1"/>
          </p:cNvSpPr>
          <p:nvPr>
            <p:ph type="dt" sz="half" idx="2"/>
          </p:nvPr>
        </p:nvSpPr>
        <p:spPr>
          <a:xfrm>
            <a:off x="6884896" y="6250165"/>
            <a:ext cx="5048920" cy="365125"/>
          </a:xfrm>
          <a:prstGeom prst="rect">
            <a:avLst/>
          </a:prstGeom>
        </p:spPr>
        <p:txBody>
          <a:bodyPr vert="horz" lIns="91440" tIns="45720" rIns="91440" bIns="45720" rtlCol="0" anchor="ctr"/>
          <a:lstStyle>
            <a:lvl1pPr algn="r">
              <a:defRPr sz="1000">
                <a:solidFill>
                  <a:schemeClr val="tx2"/>
                </a:solidFill>
              </a:defRPr>
            </a:lvl1pPr>
          </a:lstStyle>
          <a:p>
            <a:fld id="{9D1D110F-3F4E-48D9-B8AA-5D0E825AFDBA}" type="datetime1">
              <a:rPr lang="en-US" smtClean="0">
                <a:solidFill>
                  <a:srgbClr val="455F51"/>
                </a:solidFill>
              </a:rPr>
              <a:pPr/>
              <a:t>12/12/2018</a:t>
            </a:fld>
            <a:endParaRPr lang="en-US">
              <a:solidFill>
                <a:srgbClr val="455F51"/>
              </a:solidFill>
            </a:endParaRPr>
          </a:p>
        </p:txBody>
      </p:sp>
      <p:sp>
        <p:nvSpPr>
          <p:cNvPr id="5" name="Footer Placeholder 4"/>
          <p:cNvSpPr>
            <a:spLocks noGrp="1"/>
          </p:cNvSpPr>
          <p:nvPr>
            <p:ph type="ftr" sz="quarter" idx="3"/>
          </p:nvPr>
        </p:nvSpPr>
        <p:spPr>
          <a:xfrm>
            <a:off x="258185" y="6250165"/>
            <a:ext cx="504892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solidFill>
                <a:srgbClr val="455F51"/>
              </a:solidFill>
            </a:endParaRPr>
          </a:p>
        </p:txBody>
      </p:sp>
      <p:sp>
        <p:nvSpPr>
          <p:cNvPr id="6" name="Slide Number Placeholder 5"/>
          <p:cNvSpPr>
            <a:spLocks noGrp="1"/>
          </p:cNvSpPr>
          <p:nvPr>
            <p:ph type="sldNum" sz="quarter" idx="4"/>
          </p:nvPr>
        </p:nvSpPr>
        <p:spPr>
          <a:xfrm>
            <a:off x="5321451" y="6250164"/>
            <a:ext cx="1549101" cy="365125"/>
          </a:xfrm>
          <a:prstGeom prst="rect">
            <a:avLst/>
          </a:prstGeom>
        </p:spPr>
        <p:txBody>
          <a:bodyPr vert="horz" lIns="91440" tIns="45720" rIns="91440" bIns="45720" rtlCol="0" anchor="ctr"/>
          <a:lstStyle>
            <a:lvl1pPr algn="ctr">
              <a:defRPr sz="1000">
                <a:solidFill>
                  <a:schemeClr val="tx2"/>
                </a:solidFill>
              </a:defRPr>
            </a:lvl1pPr>
          </a:lstStyle>
          <a:p>
            <a:fld id="{687D7A59-36E2-48B9-B146-C1E59501F63F}" type="slidenum">
              <a:rPr lang="en-US" smtClean="0">
                <a:solidFill>
                  <a:srgbClr val="455F51"/>
                </a:solidFill>
              </a:rPr>
              <a:pPr/>
              <a:t>‹N›</a:t>
            </a:fld>
            <a:endParaRPr lang="en-US">
              <a:solidFill>
                <a:srgbClr val="455F51"/>
              </a:solidFill>
            </a:endParaRPr>
          </a:p>
        </p:txBody>
      </p:sp>
      <p:sp>
        <p:nvSpPr>
          <p:cNvPr id="3" name="Text Placeholder 2"/>
          <p:cNvSpPr>
            <a:spLocks noGrp="1"/>
          </p:cNvSpPr>
          <p:nvPr>
            <p:ph type="body" idx="1"/>
          </p:nvPr>
        </p:nvSpPr>
        <p:spPr>
          <a:xfrm>
            <a:off x="1162757" y="2675467"/>
            <a:ext cx="9877777" cy="3450696"/>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Tree>
    <p:extLst>
      <p:ext uri="{BB962C8B-B14F-4D97-AF65-F5344CB8AC3E}">
        <p14:creationId xmlns:p14="http://schemas.microsoft.com/office/powerpoint/2010/main" val="2071745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1204856"/>
            <a:ext cx="10363200" cy="2377440"/>
          </a:xfrm>
        </p:spPr>
        <p:txBody>
          <a:bodyPr>
            <a:normAutofit/>
          </a:bodyPr>
          <a:lstStyle/>
          <a:p>
            <a:r>
              <a:rPr lang="it-IT" sz="6600" b="1" dirty="0" smtClean="0">
                <a:latin typeface="Arial" panose="020B0604020202020204" pitchFamily="34" charset="0"/>
                <a:cs typeface="Arial" panose="020B0604020202020204" pitchFamily="34" charset="0"/>
              </a:rPr>
              <a:t>La motivazione</a:t>
            </a:r>
            <a:r>
              <a:rPr lang="it-IT" sz="6600" b="1" dirty="0">
                <a:latin typeface="Arial" panose="020B0604020202020204" pitchFamily="34" charset="0"/>
                <a:cs typeface="Arial" panose="020B0604020202020204" pitchFamily="34" charset="0"/>
              </a:rPr>
              <a:t/>
            </a:r>
            <a:br>
              <a:rPr lang="it-IT" sz="6600" b="1" dirty="0">
                <a:latin typeface="Arial" panose="020B0604020202020204" pitchFamily="34" charset="0"/>
                <a:cs typeface="Arial" panose="020B0604020202020204" pitchFamily="34" charset="0"/>
              </a:rPr>
            </a:br>
            <a:r>
              <a:rPr lang="it-IT" sz="3200" b="1" dirty="0" smtClean="0">
                <a:latin typeface="Arial" panose="020B0604020202020204" pitchFamily="34" charset="0"/>
                <a:cs typeface="Arial" panose="020B0604020202020204" pitchFamily="34" charset="0"/>
              </a:rPr>
              <a:t/>
            </a:r>
            <a:br>
              <a:rPr lang="it-IT" sz="3200" b="1" dirty="0" smtClean="0">
                <a:latin typeface="Arial" panose="020B0604020202020204" pitchFamily="34" charset="0"/>
                <a:cs typeface="Arial" panose="020B0604020202020204" pitchFamily="34" charset="0"/>
              </a:rPr>
            </a:br>
            <a:r>
              <a:rPr lang="it-IT" sz="2700" b="1" dirty="0" smtClean="0">
                <a:latin typeface="Arial" panose="020B0604020202020204" pitchFamily="34" charset="0"/>
                <a:cs typeface="Arial" panose="020B0604020202020204" pitchFamily="34" charset="0"/>
              </a:rPr>
              <a:t>Psicologia </a:t>
            </a:r>
            <a:r>
              <a:rPr lang="it-IT" sz="2700" b="1" dirty="0">
                <a:latin typeface="Arial" panose="020B0604020202020204" pitchFamily="34" charset="0"/>
                <a:cs typeface="Arial" panose="020B0604020202020204" pitchFamily="34" charset="0"/>
              </a:rPr>
              <a:t>del lavoro e delle </a:t>
            </a:r>
            <a:r>
              <a:rPr lang="it-IT" sz="2700" b="1" dirty="0" smtClean="0">
                <a:latin typeface="Arial" panose="020B0604020202020204" pitchFamily="34" charset="0"/>
                <a:cs typeface="Arial" panose="020B0604020202020204" pitchFamily="34" charset="0"/>
              </a:rPr>
              <a:t>organizzazioni</a:t>
            </a:r>
            <a:endParaRPr lang="it-IT" sz="2700" b="1" dirty="0">
              <a:latin typeface="Arial" panose="020B0604020202020204" pitchFamily="34" charset="0"/>
              <a:cs typeface="Arial" panose="020B0604020202020204" pitchFamily="34" charset="0"/>
            </a:endParaRPr>
          </a:p>
        </p:txBody>
      </p:sp>
      <p:sp>
        <p:nvSpPr>
          <p:cNvPr id="3" name="Sottotitolo 2"/>
          <p:cNvSpPr>
            <a:spLocks noGrp="1"/>
          </p:cNvSpPr>
          <p:nvPr>
            <p:ph type="subTitle" idx="1"/>
          </p:nvPr>
        </p:nvSpPr>
        <p:spPr>
          <a:xfrm>
            <a:off x="2895600" y="3818965"/>
            <a:ext cx="6400800" cy="1839558"/>
          </a:xfrm>
        </p:spPr>
        <p:txBody>
          <a:bodyPr>
            <a:normAutofit fontScale="92500" lnSpcReduction="20000"/>
          </a:bodyPr>
          <a:lstStyle/>
          <a:p>
            <a:endParaRPr lang="it-IT" sz="3100" b="1" dirty="0"/>
          </a:p>
          <a:p>
            <a:r>
              <a:rPr lang="it-IT" sz="3000" b="1" dirty="0" smtClean="0">
                <a:latin typeface="Arial" panose="020B0604020202020204" pitchFamily="34" charset="0"/>
                <a:cs typeface="Arial" panose="020B0604020202020204" pitchFamily="34" charset="0"/>
              </a:rPr>
              <a:t>LUMSA</a:t>
            </a:r>
            <a:endParaRPr lang="it-IT" sz="3000" b="1" dirty="0">
              <a:latin typeface="Arial" panose="020B0604020202020204" pitchFamily="34" charset="0"/>
              <a:cs typeface="Arial" panose="020B0604020202020204" pitchFamily="34" charset="0"/>
            </a:endParaRPr>
          </a:p>
          <a:p>
            <a:endParaRPr lang="it-IT" sz="3000" b="1" dirty="0">
              <a:latin typeface="Arial" panose="020B0604020202020204" pitchFamily="34" charset="0"/>
              <a:cs typeface="Arial" panose="020B0604020202020204" pitchFamily="34" charset="0"/>
            </a:endParaRPr>
          </a:p>
          <a:p>
            <a:r>
              <a:rPr lang="it-IT" sz="3000" b="1" dirty="0">
                <a:latin typeface="Arial" panose="020B0604020202020204" pitchFamily="34" charset="0"/>
                <a:cs typeface="Arial" panose="020B0604020202020204" pitchFamily="34" charset="0"/>
              </a:rPr>
              <a:t>Prof.ssa Paula </a:t>
            </a:r>
            <a:r>
              <a:rPr lang="it-IT" sz="3000" b="1" dirty="0" smtClean="0">
                <a:latin typeface="Arial" panose="020B0604020202020204" pitchFamily="34" charset="0"/>
                <a:cs typeface="Arial" panose="020B0604020202020204" pitchFamily="34" charset="0"/>
              </a:rPr>
              <a:t>Benevene</a:t>
            </a:r>
            <a:endParaRPr lang="it-IT"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28474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1" y="2162286"/>
            <a:ext cx="10972799" cy="4561243"/>
          </a:xfrm>
        </p:spPr>
        <p:txBody>
          <a:bodyPr>
            <a:normAutofit/>
          </a:bodyPr>
          <a:lstStyle/>
          <a:p>
            <a:endParaRPr lang="it-IT" dirty="0" smtClean="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Vi </a:t>
            </a:r>
            <a:r>
              <a:rPr lang="it-IT" dirty="0">
                <a:latin typeface="Arial" panose="020B0604020202020204" pitchFamily="34" charset="0"/>
                <a:cs typeface="Arial" panose="020B0604020202020204" pitchFamily="34" charset="0"/>
              </a:rPr>
              <a:t>sarebbe in base a tale teoria un ordine nella sequenza di tali bisogni, in quanto la soddisfazione dei bisogni più primitivi è la condizione per l’emergere dei bisogni più evoluti e </a:t>
            </a:r>
            <a:r>
              <a:rPr lang="it-IT" dirty="0" smtClean="0">
                <a:latin typeface="Arial" panose="020B0604020202020204" pitchFamily="34" charset="0"/>
                <a:cs typeface="Arial" panose="020B0604020202020204" pitchFamily="34" charset="0"/>
              </a:rPr>
              <a:t>complessi. </a:t>
            </a:r>
          </a:p>
          <a:p>
            <a:r>
              <a:rPr lang="it-IT" dirty="0" smtClean="0">
                <a:latin typeface="Arial" panose="020B0604020202020204" pitchFamily="34" charset="0"/>
                <a:ea typeface="Times New Roman" panose="02020603050405020304" pitchFamily="18" charset="0"/>
                <a:cs typeface="Times New Roman" panose="02020603050405020304" pitchFamily="18" charset="0"/>
              </a:rPr>
              <a:t>Infatti </a:t>
            </a:r>
            <a:r>
              <a:rPr lang="it-IT" dirty="0">
                <a:latin typeface="Arial" panose="020B0604020202020204" pitchFamily="34" charset="0"/>
                <a:ea typeface="Times New Roman" panose="02020603050405020304" pitchFamily="18" charset="0"/>
                <a:cs typeface="Times New Roman" panose="02020603050405020304" pitchFamily="18" charset="0"/>
              </a:rPr>
              <a:t>i primi due ordini di bisogni sono definiti come “primari”, perché fanno riferimento a  bisogni di tipo biologico; sono soddisfatti in modo sostanzialmente eguale da tutti gli uomini. </a:t>
            </a:r>
            <a:endParaRPr lang="it-IT" dirty="0" smtClean="0">
              <a:latin typeface="Arial" panose="020B0604020202020204" pitchFamily="34" charset="0"/>
              <a:ea typeface="Times New Roman" panose="02020603050405020304" pitchFamily="18" charset="0"/>
              <a:cs typeface="Times New Roman" panose="02020603050405020304" pitchFamily="18" charset="0"/>
            </a:endParaRPr>
          </a:p>
          <a:p>
            <a:r>
              <a:rPr lang="it-IT" dirty="0" smtClean="0">
                <a:latin typeface="Arial" panose="020B0604020202020204" pitchFamily="34" charset="0"/>
                <a:ea typeface="Times New Roman" panose="02020603050405020304" pitchFamily="18" charset="0"/>
                <a:cs typeface="Times New Roman" panose="02020603050405020304" pitchFamily="18" charset="0"/>
              </a:rPr>
              <a:t>Gli </a:t>
            </a:r>
            <a:r>
              <a:rPr lang="it-IT" dirty="0">
                <a:latin typeface="Arial" panose="020B0604020202020204" pitchFamily="34" charset="0"/>
                <a:ea typeface="Times New Roman" panose="02020603050405020304" pitchFamily="18" charset="0"/>
                <a:cs typeface="Times New Roman" panose="02020603050405020304" pitchFamily="18" charset="0"/>
              </a:rPr>
              <a:t>ultimi due ordini di bisogni sono definiti come “secondari”: sono afferenti soprattutto alle interazioni tra gli uomini, pertanto sono condizionati da fattori culturali, sociali e soggettivi.</a:t>
            </a:r>
            <a:endParaRPr lang="it-IT" sz="2800" dirty="0">
              <a:latin typeface="Comic Sans MS" panose="030F0702030302020204" pitchFamily="66" charset="0"/>
              <a:ea typeface="Times New Roman" panose="02020603050405020304" pitchFamily="18" charset="0"/>
              <a:cs typeface="Times New Roman" panose="02020603050405020304" pitchFamily="18" charset="0"/>
            </a:endParaRPr>
          </a:p>
          <a:p>
            <a:endParaRPr lang="it-IT" dirty="0">
              <a:latin typeface="Arial" panose="020B0604020202020204" pitchFamily="34" charset="0"/>
              <a:cs typeface="Arial" panose="020B0604020202020204" pitchFamily="34" charset="0"/>
            </a:endParaRPr>
          </a:p>
          <a:p>
            <a:endParaRPr lang="it-IT" dirty="0"/>
          </a:p>
        </p:txBody>
      </p:sp>
      <p:sp>
        <p:nvSpPr>
          <p:cNvPr id="3" name="Titolo 2"/>
          <p:cNvSpPr>
            <a:spLocks noGrp="1"/>
          </p:cNvSpPr>
          <p:nvPr>
            <p:ph type="title"/>
          </p:nvPr>
        </p:nvSpPr>
        <p:spPr/>
        <p:txBody>
          <a:bodyPr>
            <a:normAutofit/>
          </a:bodyPr>
          <a:lstStyle/>
          <a:p>
            <a:r>
              <a:rPr lang="it-IT" sz="4000" b="1" dirty="0">
                <a:latin typeface="Arial" panose="020B0604020202020204" pitchFamily="34" charset="0"/>
                <a:cs typeface="Arial" panose="020B0604020202020204" pitchFamily="34" charset="0"/>
              </a:rPr>
              <a:t>Abraham </a:t>
            </a:r>
            <a:r>
              <a:rPr lang="it-IT" sz="4000" b="1" dirty="0" err="1">
                <a:latin typeface="Arial" panose="020B0604020202020204" pitchFamily="34" charset="0"/>
                <a:cs typeface="Arial" panose="020B0604020202020204" pitchFamily="34" charset="0"/>
              </a:rPr>
              <a:t>Maslow</a:t>
            </a:r>
            <a:r>
              <a:rPr lang="it-IT" sz="4000" b="1" dirty="0">
                <a:latin typeface="Arial" panose="020B0604020202020204" pitchFamily="34" charset="0"/>
                <a:cs typeface="Arial" panose="020B0604020202020204" pitchFamily="34" charset="0"/>
              </a:rPr>
              <a:t> e la piramide dei </a:t>
            </a:r>
            <a:r>
              <a:rPr lang="it-IT" sz="4000" b="1" dirty="0" smtClean="0">
                <a:latin typeface="Arial" panose="020B0604020202020204" pitchFamily="34" charset="0"/>
                <a:cs typeface="Arial" panose="020B0604020202020204" pitchFamily="34" charset="0"/>
              </a:rPr>
              <a:t>bisogni</a:t>
            </a:r>
            <a:endParaRPr lang="it-IT" sz="4000" dirty="0"/>
          </a:p>
        </p:txBody>
      </p:sp>
    </p:spTree>
    <p:extLst>
      <p:ext uri="{BB962C8B-B14F-4D97-AF65-F5344CB8AC3E}">
        <p14:creationId xmlns:p14="http://schemas.microsoft.com/office/powerpoint/2010/main" val="10227497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904104"/>
            <a:ext cx="10972799" cy="4636545"/>
          </a:xfrm>
        </p:spPr>
        <p:txBody>
          <a:bodyPr/>
          <a:lstStyle/>
          <a:p>
            <a:pPr marL="0" lvl="0" indent="0">
              <a:buClr>
                <a:srgbClr val="549E39"/>
              </a:buClr>
              <a:buNone/>
            </a:pPr>
            <a:endParaRPr lang="it-IT" sz="2200" dirty="0" smtClean="0">
              <a:solidFill>
                <a:srgbClr val="455F51"/>
              </a:solidFill>
              <a:latin typeface="Arial" panose="020B0604020202020204" pitchFamily="34" charset="0"/>
              <a:ea typeface="Times New Roman" panose="02020603050405020304" pitchFamily="18" charset="0"/>
              <a:cs typeface="Times New Roman" panose="02020603050405020304" pitchFamily="18" charset="0"/>
            </a:endParaRPr>
          </a:p>
          <a:p>
            <a:pPr marL="301943" lvl="1" indent="0">
              <a:buClr>
                <a:srgbClr val="549E39"/>
              </a:buClr>
              <a:buNone/>
            </a:pPr>
            <a:r>
              <a:rPr lang="it-IT" sz="2400" dirty="0" smtClean="0">
                <a:solidFill>
                  <a:srgbClr val="455F51"/>
                </a:solidFill>
                <a:latin typeface="Arial" panose="020B0604020202020204" pitchFamily="34" charset="0"/>
                <a:ea typeface="Times New Roman" panose="02020603050405020304" pitchFamily="18" charset="0"/>
                <a:cs typeface="Times New Roman" panose="02020603050405020304" pitchFamily="18" charset="0"/>
              </a:rPr>
              <a:t>Due </a:t>
            </a:r>
            <a:r>
              <a:rPr lang="it-IT" sz="2400" dirty="0">
                <a:solidFill>
                  <a:srgbClr val="455F51"/>
                </a:solidFill>
                <a:latin typeface="Arial" panose="020B0604020202020204" pitchFamily="34" charset="0"/>
                <a:ea typeface="Times New Roman" panose="02020603050405020304" pitchFamily="18" charset="0"/>
                <a:cs typeface="Times New Roman" panose="02020603050405020304" pitchFamily="18" charset="0"/>
              </a:rPr>
              <a:t>principi fanno riferimento a questa scala gerarchica:</a:t>
            </a:r>
            <a:endParaRPr lang="it-IT" sz="2400" dirty="0">
              <a:solidFill>
                <a:srgbClr val="455F51"/>
              </a:solidFill>
              <a:latin typeface="Times New Roman" panose="02020603050405020304" pitchFamily="18" charset="0"/>
              <a:ea typeface="Times New Roman" panose="02020603050405020304" pitchFamily="18" charset="0"/>
            </a:endParaRPr>
          </a:p>
          <a:p>
            <a:pPr marL="644843" lvl="1" indent="-342900">
              <a:buClr>
                <a:srgbClr val="549E39"/>
              </a:buClr>
              <a:buFont typeface="Symbol" pitchFamily="18" charset="2"/>
              <a:buChar char=""/>
              <a:tabLst>
                <a:tab pos="457200" algn="l"/>
              </a:tabLst>
            </a:pPr>
            <a:r>
              <a:rPr lang="it-IT" sz="2400" dirty="0">
                <a:solidFill>
                  <a:srgbClr val="455F51"/>
                </a:solidFill>
                <a:latin typeface="Arial" panose="020B0604020202020204" pitchFamily="34" charset="0"/>
                <a:ea typeface="Times New Roman" panose="02020603050405020304" pitchFamily="18" charset="0"/>
                <a:cs typeface="Times New Roman" panose="02020603050405020304" pitchFamily="18" charset="0"/>
              </a:rPr>
              <a:t>Un bisogno soddisfatto cessa di essere motivante;</a:t>
            </a:r>
            <a:endParaRPr lang="it-IT" sz="2400" dirty="0">
              <a:solidFill>
                <a:srgbClr val="455F51"/>
              </a:solidFill>
              <a:latin typeface="Times New Roman" panose="02020603050405020304" pitchFamily="18" charset="0"/>
              <a:ea typeface="Times New Roman" panose="02020603050405020304" pitchFamily="18" charset="0"/>
            </a:endParaRPr>
          </a:p>
          <a:p>
            <a:pPr marL="644843" lvl="1" indent="-342900">
              <a:buClr>
                <a:srgbClr val="549E39"/>
              </a:buClr>
              <a:buFont typeface="Symbol" pitchFamily="18" charset="2"/>
              <a:buChar char=""/>
              <a:tabLst>
                <a:tab pos="457200" algn="l"/>
              </a:tabLst>
            </a:pPr>
            <a:r>
              <a:rPr lang="it-IT" sz="2400" dirty="0">
                <a:solidFill>
                  <a:srgbClr val="455F51"/>
                </a:solidFill>
                <a:latin typeface="Arial" panose="020B0604020202020204" pitchFamily="34" charset="0"/>
                <a:ea typeface="Times New Roman" panose="02020603050405020304" pitchFamily="18" charset="0"/>
                <a:cs typeface="Times New Roman" panose="02020603050405020304" pitchFamily="18" charset="0"/>
              </a:rPr>
              <a:t>Un bisogno non diventa motivante finché non è soddisfatto, almeno in parte il bisogno di ordine inferiore.</a:t>
            </a:r>
            <a:endParaRPr lang="it-IT" sz="2400" dirty="0">
              <a:solidFill>
                <a:srgbClr val="455F51"/>
              </a:solidFill>
              <a:latin typeface="Times New Roman" panose="02020603050405020304" pitchFamily="18" charset="0"/>
              <a:ea typeface="Times New Roman" panose="02020603050405020304" pitchFamily="18" charset="0"/>
            </a:endParaRPr>
          </a:p>
          <a:p>
            <a:pPr marL="301943" lvl="1" indent="0">
              <a:buClr>
                <a:srgbClr val="549E39"/>
              </a:buClr>
              <a:buNone/>
            </a:pPr>
            <a:endParaRPr lang="it-IT" sz="2400" dirty="0">
              <a:solidFill>
                <a:srgbClr val="455F51"/>
              </a:solidFill>
              <a:latin typeface="Arial" panose="020B0604020202020204" pitchFamily="34" charset="0"/>
              <a:ea typeface="Times New Roman" panose="02020603050405020304" pitchFamily="18" charset="0"/>
              <a:cs typeface="Times-Roman"/>
            </a:endParaRPr>
          </a:p>
          <a:p>
            <a:pPr marL="301943" lvl="1" indent="0">
              <a:buClr>
                <a:srgbClr val="549E39"/>
              </a:buClr>
              <a:buNone/>
            </a:pPr>
            <a:r>
              <a:rPr lang="it-IT" sz="2400" dirty="0">
                <a:solidFill>
                  <a:srgbClr val="455F51"/>
                </a:solidFill>
                <a:latin typeface="Arial" panose="020B0604020202020204" pitchFamily="34" charset="0"/>
                <a:ea typeface="Times New Roman" panose="02020603050405020304" pitchFamily="18" charset="0"/>
                <a:cs typeface="Times-Roman"/>
              </a:rPr>
              <a:t>Il limite della teoria </a:t>
            </a:r>
            <a:r>
              <a:rPr lang="it-IT" sz="2400" dirty="0" err="1">
                <a:solidFill>
                  <a:srgbClr val="455F51"/>
                </a:solidFill>
                <a:latin typeface="Arial" panose="020B0604020202020204" pitchFamily="34" charset="0"/>
                <a:ea typeface="Times New Roman" panose="02020603050405020304" pitchFamily="18" charset="0"/>
                <a:cs typeface="Times-Roman"/>
              </a:rPr>
              <a:t>Maslow</a:t>
            </a:r>
            <a:r>
              <a:rPr lang="it-IT" sz="2400" dirty="0">
                <a:solidFill>
                  <a:srgbClr val="455F51"/>
                </a:solidFill>
                <a:latin typeface="Arial" panose="020B0604020202020204" pitchFamily="34" charset="0"/>
                <a:ea typeface="Times New Roman" panose="02020603050405020304" pitchFamily="18" charset="0"/>
                <a:cs typeface="Times-Roman"/>
              </a:rPr>
              <a:t> è l’annullamento della realtà esterna a favore di una ipotetica </a:t>
            </a:r>
            <a:r>
              <a:rPr lang="it-IT" sz="2400" dirty="0" err="1">
                <a:solidFill>
                  <a:srgbClr val="455F51"/>
                </a:solidFill>
                <a:latin typeface="Arial" panose="020B0604020202020204" pitchFamily="34" charset="0"/>
                <a:ea typeface="Times New Roman" panose="02020603050405020304" pitchFamily="18" charset="0"/>
                <a:cs typeface="Times-Roman"/>
              </a:rPr>
              <a:t>unidimensionalità</a:t>
            </a:r>
            <a:r>
              <a:rPr lang="it-IT" sz="2400" dirty="0">
                <a:solidFill>
                  <a:srgbClr val="455F51"/>
                </a:solidFill>
                <a:latin typeface="Arial" panose="020B0604020202020204" pitchFamily="34" charset="0"/>
                <a:ea typeface="Times New Roman" panose="02020603050405020304" pitchFamily="18" charset="0"/>
                <a:cs typeface="Times-Roman"/>
              </a:rPr>
              <a:t> interna nello sviluppo dell’individuo.</a:t>
            </a:r>
            <a:endParaRPr lang="it-IT" sz="2400" dirty="0">
              <a:solidFill>
                <a:srgbClr val="455F51"/>
              </a:solidFill>
              <a:latin typeface="Times New Roman" panose="02020603050405020304" pitchFamily="18" charset="0"/>
              <a:ea typeface="Times New Roman" panose="02020603050405020304" pitchFamily="18" charset="0"/>
            </a:endParaRPr>
          </a:p>
          <a:p>
            <a:endParaRPr lang="it-IT" dirty="0"/>
          </a:p>
        </p:txBody>
      </p:sp>
      <p:sp>
        <p:nvSpPr>
          <p:cNvPr id="3" name="Titolo 2"/>
          <p:cNvSpPr>
            <a:spLocks noGrp="1"/>
          </p:cNvSpPr>
          <p:nvPr>
            <p:ph type="title"/>
          </p:nvPr>
        </p:nvSpPr>
        <p:spPr/>
        <p:txBody>
          <a:bodyPr>
            <a:normAutofit/>
          </a:bodyPr>
          <a:lstStyle/>
          <a:p>
            <a:r>
              <a:rPr lang="it-IT" sz="4000" b="1" dirty="0">
                <a:latin typeface="Arial" panose="020B0604020202020204" pitchFamily="34" charset="0"/>
                <a:cs typeface="Arial" panose="020B0604020202020204" pitchFamily="34" charset="0"/>
              </a:rPr>
              <a:t>Abraham </a:t>
            </a:r>
            <a:r>
              <a:rPr lang="it-IT" sz="4000" b="1" dirty="0" err="1">
                <a:latin typeface="Arial" panose="020B0604020202020204" pitchFamily="34" charset="0"/>
                <a:cs typeface="Arial" panose="020B0604020202020204" pitchFamily="34" charset="0"/>
              </a:rPr>
              <a:t>Maslow</a:t>
            </a:r>
            <a:r>
              <a:rPr lang="it-IT" sz="4000" b="1" dirty="0">
                <a:latin typeface="Arial" panose="020B0604020202020204" pitchFamily="34" charset="0"/>
                <a:cs typeface="Arial" panose="020B0604020202020204" pitchFamily="34" charset="0"/>
              </a:rPr>
              <a:t> e la piramide dei </a:t>
            </a:r>
            <a:r>
              <a:rPr lang="it-IT" sz="4000" b="1" dirty="0" smtClean="0">
                <a:latin typeface="Arial" panose="020B0604020202020204" pitchFamily="34" charset="0"/>
                <a:cs typeface="Arial" panose="020B0604020202020204" pitchFamily="34" charset="0"/>
              </a:rPr>
              <a:t>bisogni</a:t>
            </a:r>
            <a:endParaRPr lang="it-IT" sz="4000" dirty="0"/>
          </a:p>
        </p:txBody>
      </p:sp>
    </p:spTree>
    <p:extLst>
      <p:ext uri="{BB962C8B-B14F-4D97-AF65-F5344CB8AC3E}">
        <p14:creationId xmlns:p14="http://schemas.microsoft.com/office/powerpoint/2010/main" val="37491412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p:cNvPicPr>
            <a:picLocks noGrp="1" noChangeAspect="1"/>
          </p:cNvPicPr>
          <p:nvPr>
            <p:ph idx="1"/>
          </p:nvPr>
        </p:nvPicPr>
        <p:blipFill>
          <a:blip r:embed="rId2"/>
          <a:stretch>
            <a:fillRect/>
          </a:stretch>
        </p:blipFill>
        <p:spPr>
          <a:xfrm>
            <a:off x="2498682" y="1789493"/>
            <a:ext cx="6682360" cy="5068507"/>
          </a:xfrm>
          <a:prstGeom prst="rect">
            <a:avLst/>
          </a:prstGeom>
        </p:spPr>
      </p:pic>
      <p:sp>
        <p:nvSpPr>
          <p:cNvPr id="3" name="Titolo 2"/>
          <p:cNvSpPr>
            <a:spLocks noGrp="1"/>
          </p:cNvSpPr>
          <p:nvPr>
            <p:ph type="title"/>
          </p:nvPr>
        </p:nvSpPr>
        <p:spPr/>
        <p:txBody>
          <a:bodyPr>
            <a:normAutofit fontScale="90000"/>
          </a:bodyPr>
          <a:lstStyle/>
          <a:p>
            <a:r>
              <a:rPr lang="it-IT" b="1" dirty="0">
                <a:latin typeface="Arial" panose="020B0604020202020204" pitchFamily="34" charset="0"/>
                <a:cs typeface="Arial" panose="020B0604020202020204" pitchFamily="34" charset="0"/>
              </a:rPr>
              <a:t>Abraham </a:t>
            </a:r>
            <a:r>
              <a:rPr lang="it-IT" b="1" dirty="0" err="1">
                <a:latin typeface="Arial" panose="020B0604020202020204" pitchFamily="34" charset="0"/>
                <a:cs typeface="Arial" panose="020B0604020202020204" pitchFamily="34" charset="0"/>
              </a:rPr>
              <a:t>Maslow</a:t>
            </a:r>
            <a:r>
              <a:rPr lang="it-IT" b="1" dirty="0">
                <a:latin typeface="Arial" panose="020B0604020202020204" pitchFamily="34" charset="0"/>
                <a:cs typeface="Arial" panose="020B0604020202020204" pitchFamily="34" charset="0"/>
              </a:rPr>
              <a:t> e la piramide dei </a:t>
            </a:r>
            <a:r>
              <a:rPr lang="it-IT" b="1" dirty="0" smtClean="0">
                <a:latin typeface="Arial" panose="020B0604020202020204" pitchFamily="34" charset="0"/>
                <a:cs typeface="Arial" panose="020B0604020202020204" pitchFamily="34" charset="0"/>
              </a:rPr>
              <a:t>bisogni</a:t>
            </a:r>
            <a:endParaRPr lang="it-IT" dirty="0"/>
          </a:p>
        </p:txBody>
      </p:sp>
    </p:spTree>
    <p:extLst>
      <p:ext uri="{BB962C8B-B14F-4D97-AF65-F5344CB8AC3E}">
        <p14:creationId xmlns:p14="http://schemas.microsoft.com/office/powerpoint/2010/main" val="3444510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914861"/>
            <a:ext cx="10972799" cy="4453666"/>
          </a:xfrm>
        </p:spPr>
        <p:txBody>
          <a:bodyPr>
            <a:normAutofit/>
          </a:bodyPr>
          <a:lstStyle/>
          <a:p>
            <a:endParaRPr lang="it-IT" dirty="0" smtClean="0"/>
          </a:p>
          <a:p>
            <a:pPr marL="0" indent="0">
              <a:buNone/>
            </a:pPr>
            <a:r>
              <a:rPr lang="it-IT" dirty="0" smtClean="0">
                <a:latin typeface="Arial" panose="020B0604020202020204" pitchFamily="34" charset="0"/>
                <a:cs typeface="Arial" panose="020B0604020202020204" pitchFamily="34" charset="0"/>
              </a:rPr>
              <a:t>Questa </a:t>
            </a:r>
            <a:r>
              <a:rPr lang="it-IT" dirty="0">
                <a:latin typeface="Arial" panose="020B0604020202020204" pitchFamily="34" charset="0"/>
                <a:cs typeface="Arial" panose="020B0604020202020204" pitchFamily="34" charset="0"/>
              </a:rPr>
              <a:t>teoria ha avuto molto seguito nell'ambito del management del secolo scorso, ma presenta dei limiti evidenti: </a:t>
            </a:r>
          </a:p>
          <a:p>
            <a:pPr lvl="0"/>
            <a:r>
              <a:rPr lang="it-IT" dirty="0">
                <a:latin typeface="Arial" panose="020B0604020202020204" pitchFamily="34" charset="0"/>
                <a:cs typeface="Arial" panose="020B0604020202020204" pitchFamily="34" charset="0"/>
              </a:rPr>
              <a:t>la piramide (o scala) dei bisogni di </a:t>
            </a:r>
            <a:r>
              <a:rPr lang="it-IT" dirty="0" err="1">
                <a:latin typeface="Arial" panose="020B0604020202020204" pitchFamily="34" charset="0"/>
                <a:cs typeface="Arial" panose="020B0604020202020204" pitchFamily="34" charset="0"/>
              </a:rPr>
              <a:t>Maslow</a:t>
            </a:r>
            <a:r>
              <a:rPr lang="it-IT" dirty="0">
                <a:latin typeface="Arial" panose="020B0604020202020204" pitchFamily="34" charset="0"/>
                <a:cs typeface="Arial" panose="020B0604020202020204" pitchFamily="34" charset="0"/>
              </a:rPr>
              <a:t> presuppone che tutti gli individui condividano alla stessa maniera e con la stessa intensità i propri bisogni, a prescindere a qualsiasi differenza relativa alla cultura o alla fase di vita in cui l’individuo si trova;</a:t>
            </a:r>
          </a:p>
          <a:p>
            <a:pPr lvl="0"/>
            <a:r>
              <a:rPr lang="it-IT" dirty="0">
                <a:latin typeface="Arial" panose="020B0604020202020204" pitchFamily="34" charset="0"/>
                <a:cs typeface="Arial" panose="020B0604020202020204" pitchFamily="34" charset="0"/>
              </a:rPr>
              <a:t>non viene in alcun modo considerata l’interazione tra l’individuo e l’ambiente esterno;</a:t>
            </a:r>
          </a:p>
          <a:p>
            <a:pPr lvl="0"/>
            <a:r>
              <a:rPr lang="it-IT" dirty="0">
                <a:latin typeface="Arial" panose="020B0604020202020204" pitchFamily="34" charset="0"/>
                <a:cs typeface="Arial" panose="020B0604020202020204" pitchFamily="34" charset="0"/>
              </a:rPr>
              <a:t>ha avuto poche verifiche empiriche.</a:t>
            </a:r>
          </a:p>
          <a:p>
            <a:endParaRPr lang="it-IT" dirty="0"/>
          </a:p>
        </p:txBody>
      </p:sp>
      <p:sp>
        <p:nvSpPr>
          <p:cNvPr id="3" name="Titolo 2"/>
          <p:cNvSpPr>
            <a:spLocks noGrp="1"/>
          </p:cNvSpPr>
          <p:nvPr>
            <p:ph type="title"/>
          </p:nvPr>
        </p:nvSpPr>
        <p:spPr/>
        <p:txBody>
          <a:bodyPr>
            <a:normAutofit fontScale="90000"/>
          </a:bodyPr>
          <a:lstStyle/>
          <a:p>
            <a:r>
              <a:rPr lang="it-IT" b="1" dirty="0">
                <a:latin typeface="Arial" panose="020B0604020202020204" pitchFamily="34" charset="0"/>
                <a:cs typeface="Arial" panose="020B0604020202020204" pitchFamily="34" charset="0"/>
              </a:rPr>
              <a:t>Abraham </a:t>
            </a:r>
            <a:r>
              <a:rPr lang="it-IT" b="1" dirty="0" err="1">
                <a:latin typeface="Arial" panose="020B0604020202020204" pitchFamily="34" charset="0"/>
                <a:cs typeface="Arial" panose="020B0604020202020204" pitchFamily="34" charset="0"/>
              </a:rPr>
              <a:t>Maslow</a:t>
            </a:r>
            <a:r>
              <a:rPr lang="it-IT" b="1" dirty="0">
                <a:latin typeface="Arial" panose="020B0604020202020204" pitchFamily="34" charset="0"/>
                <a:cs typeface="Arial" panose="020B0604020202020204" pitchFamily="34" charset="0"/>
              </a:rPr>
              <a:t> e la piramide dei </a:t>
            </a:r>
            <a:r>
              <a:rPr lang="it-IT" b="1" dirty="0" smtClean="0">
                <a:latin typeface="Arial" panose="020B0604020202020204" pitchFamily="34" charset="0"/>
                <a:cs typeface="Arial" panose="020B0604020202020204" pitchFamily="34" charset="0"/>
              </a:rPr>
              <a:t>bisogni</a:t>
            </a:r>
            <a:endParaRPr lang="it-IT" dirty="0"/>
          </a:p>
        </p:txBody>
      </p:sp>
    </p:spTree>
    <p:extLst>
      <p:ext uri="{BB962C8B-B14F-4D97-AF65-F5344CB8AC3E}">
        <p14:creationId xmlns:p14="http://schemas.microsoft.com/office/powerpoint/2010/main" val="31042388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947134"/>
            <a:ext cx="10972799" cy="4485939"/>
          </a:xfrm>
        </p:spPr>
        <p:txBody>
          <a:bodyPr>
            <a:normAutofit fontScale="92500" lnSpcReduction="20000"/>
          </a:bodyPr>
          <a:lstStyle/>
          <a:p>
            <a:pPr marL="0" indent="0">
              <a:buNone/>
            </a:pPr>
            <a:r>
              <a:rPr lang="it-IT" dirty="0">
                <a:latin typeface="Arial" panose="020B0604020202020204" pitchFamily="34" charset="0"/>
                <a:cs typeface="Arial" panose="020B0604020202020204" pitchFamily="34" charset="0"/>
              </a:rPr>
              <a:t>E’ una teoria di contenuto e di natura cognitiva, che mette in discussione l’assunto che la motivazione si fondi su una gerarchia di bisogni. </a:t>
            </a:r>
            <a:endParaRPr lang="it-IT" dirty="0" smtClean="0">
              <a:latin typeface="Arial" panose="020B0604020202020204" pitchFamily="34" charset="0"/>
              <a:cs typeface="Arial" panose="020B0604020202020204" pitchFamily="34" charset="0"/>
            </a:endParaRPr>
          </a:p>
          <a:p>
            <a:pPr marL="0" indent="0">
              <a:buNone/>
            </a:pPr>
            <a:r>
              <a:rPr lang="it-IT" dirty="0">
                <a:latin typeface="Arial" panose="020B0604020202020204" pitchFamily="34" charset="0"/>
                <a:cs typeface="Arial" panose="020B0604020202020204" pitchFamily="34" charset="0"/>
              </a:rPr>
              <a:t> </a:t>
            </a:r>
          </a:p>
          <a:p>
            <a:pPr marL="0" indent="0">
              <a:buNone/>
            </a:pPr>
            <a:r>
              <a:rPr lang="it-IT" dirty="0">
                <a:latin typeface="Arial" panose="020B0604020202020204" pitchFamily="34" charset="0"/>
                <a:cs typeface="Arial" panose="020B0604020202020204" pitchFamily="34" charset="0"/>
              </a:rPr>
              <a:t>L’autore distingue tra: </a:t>
            </a:r>
          </a:p>
          <a:p>
            <a:pPr marL="457200" indent="-457200">
              <a:buFont typeface="+mj-lt"/>
              <a:buAutoNum type="arabicPeriod"/>
            </a:pPr>
            <a:r>
              <a:rPr lang="it-IT" b="1" dirty="0" smtClean="0">
                <a:latin typeface="Arial" panose="020B0604020202020204" pitchFamily="34" charset="0"/>
                <a:cs typeface="Arial" panose="020B0604020202020204" pitchFamily="34" charset="0"/>
              </a:rPr>
              <a:t>Fattori </a:t>
            </a:r>
            <a:r>
              <a:rPr lang="it-IT" b="1" dirty="0">
                <a:latin typeface="Arial" panose="020B0604020202020204" pitchFamily="34" charset="0"/>
                <a:cs typeface="Arial" panose="020B0604020202020204" pitchFamily="34" charset="0"/>
              </a:rPr>
              <a:t>Igienici:</a:t>
            </a:r>
            <a:r>
              <a:rPr lang="it-IT" dirty="0">
                <a:latin typeface="Arial" panose="020B0604020202020204" pitchFamily="34" charset="0"/>
                <a:cs typeface="Arial" panose="020B0604020202020204" pitchFamily="34" charset="0"/>
              </a:rPr>
              <a:t> fattori correlati alle caratteristiche dell’organizzazione, dunque correlati al contesto e estrinseci; riguardano le condizioni esterne al lavoro, come l’ambiente fisico del lavoro, la remunerazione, la condizione di sicurezza personale, la modalità di supervisione, politiche  e procedure d’impresa, relazioni interpersonali con i pari e i </a:t>
            </a:r>
            <a:r>
              <a:rPr lang="it-IT" dirty="0" smtClean="0">
                <a:latin typeface="Arial" panose="020B0604020202020204" pitchFamily="34" charset="0"/>
                <a:cs typeface="Arial" panose="020B0604020202020204" pitchFamily="34" charset="0"/>
              </a:rPr>
              <a:t>superiori.</a:t>
            </a:r>
            <a:endParaRPr lang="it-IT" dirty="0">
              <a:latin typeface="Arial" panose="020B0604020202020204" pitchFamily="34" charset="0"/>
              <a:cs typeface="Arial" panose="020B0604020202020204" pitchFamily="34" charset="0"/>
            </a:endParaRPr>
          </a:p>
          <a:p>
            <a:pPr marL="457200" indent="-457200">
              <a:buFont typeface="+mj-lt"/>
              <a:buAutoNum type="arabicPeriod"/>
            </a:pPr>
            <a:r>
              <a:rPr lang="it-IT" b="1" dirty="0" smtClean="0">
                <a:latin typeface="Arial" panose="020B0604020202020204" pitchFamily="34" charset="0"/>
                <a:cs typeface="Arial" panose="020B0604020202020204" pitchFamily="34" charset="0"/>
              </a:rPr>
              <a:t>Fattori </a:t>
            </a:r>
            <a:r>
              <a:rPr lang="it-IT" b="1" dirty="0">
                <a:latin typeface="Arial" panose="020B0604020202020204" pitchFamily="34" charset="0"/>
                <a:cs typeface="Arial" panose="020B0604020202020204" pitchFamily="34" charset="0"/>
              </a:rPr>
              <a:t>Motivanti:</a:t>
            </a:r>
            <a:r>
              <a:rPr lang="it-IT" dirty="0">
                <a:latin typeface="Arial" panose="020B0604020202020204" pitchFamily="34" charset="0"/>
                <a:cs typeface="Arial" panose="020B0604020202020204" pitchFamily="34" charset="0"/>
              </a:rPr>
              <a:t> sono correlati al contenuto del lavoro, e sono intrinseci; riguardano il contenuto, la natura intrinseca del lavoro, la capacità di procurare una crescita di chi lavora; il riconoscimento dei risultati raggiunti; i contenuti del lavoro; il livello di responsabilità; la possibilità di promozione e avanzamento professionale. Permettono la soddisfazione dei bisogni elevati di auto-realizzazione, che servono a motivare l’individuo e portano quindi alla soddisfazione.</a:t>
            </a:r>
          </a:p>
          <a:p>
            <a:endParaRPr lang="it-IT" dirty="0"/>
          </a:p>
        </p:txBody>
      </p:sp>
      <p:sp>
        <p:nvSpPr>
          <p:cNvPr id="3" name="Titolo 2"/>
          <p:cNvSpPr>
            <a:spLocks noGrp="1"/>
          </p:cNvSpPr>
          <p:nvPr>
            <p:ph type="title"/>
          </p:nvPr>
        </p:nvSpPr>
        <p:spPr/>
        <p:txBody>
          <a:bodyPr>
            <a:normAutofit fontScale="90000"/>
          </a:bodyPr>
          <a:lstStyle/>
          <a:p>
            <a:r>
              <a:rPr lang="it-IT" b="1" dirty="0">
                <a:latin typeface="Arial" panose="020B0604020202020204" pitchFamily="34" charset="0"/>
                <a:cs typeface="Arial" panose="020B0604020202020204" pitchFamily="34" charset="0"/>
              </a:rPr>
              <a:t>Frederick </a:t>
            </a:r>
            <a:r>
              <a:rPr lang="it-IT" b="1" dirty="0" err="1">
                <a:latin typeface="Arial" panose="020B0604020202020204" pitchFamily="34" charset="0"/>
                <a:cs typeface="Arial" panose="020B0604020202020204" pitchFamily="34" charset="0"/>
              </a:rPr>
              <a:t>Herzberg</a:t>
            </a:r>
            <a:r>
              <a:rPr lang="it-IT" b="1" dirty="0">
                <a:latin typeface="Arial" panose="020B0604020202020204" pitchFamily="34" charset="0"/>
                <a:cs typeface="Arial" panose="020B0604020202020204" pitchFamily="34" charset="0"/>
              </a:rPr>
              <a:t> e la teoria dei due </a:t>
            </a:r>
            <a:r>
              <a:rPr lang="it-IT" b="1" dirty="0" smtClean="0">
                <a:latin typeface="Arial" panose="020B0604020202020204" pitchFamily="34" charset="0"/>
                <a:cs typeface="Arial" panose="020B0604020202020204" pitchFamily="34" charset="0"/>
              </a:rPr>
              <a:t>fattori</a:t>
            </a:r>
            <a:endParaRPr lang="it-I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10045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57885"/>
            <a:ext cx="10972800" cy="4327761"/>
          </a:xfrm>
        </p:spPr>
        <p:txBody>
          <a:bodyPr>
            <a:normAutofit/>
          </a:bodyPr>
          <a:lstStyle/>
          <a:p>
            <a:pPr marL="0" indent="0">
              <a:buNone/>
            </a:pPr>
            <a:r>
              <a:rPr lang="it-IT" dirty="0">
                <a:latin typeface="Arial" panose="020B0604020202020204" pitchFamily="34" charset="0"/>
                <a:cs typeface="Arial" panose="020B0604020202020204" pitchFamily="34" charset="0"/>
              </a:rPr>
              <a:t>Secondo </a:t>
            </a:r>
            <a:r>
              <a:rPr lang="it-IT" dirty="0" err="1">
                <a:latin typeface="Arial" panose="020B0604020202020204" pitchFamily="34" charset="0"/>
                <a:cs typeface="Arial" panose="020B0604020202020204" pitchFamily="34" charset="0"/>
              </a:rPr>
              <a:t>Herzberg</a:t>
            </a:r>
            <a:r>
              <a:rPr lang="it-IT" dirty="0">
                <a:latin typeface="Arial" panose="020B0604020202020204" pitchFamily="34" charset="0"/>
                <a:cs typeface="Arial" panose="020B0604020202020204" pitchFamily="34" charset="0"/>
              </a:rPr>
              <a:t>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a:t>
            </a:r>
            <a:r>
              <a:rPr lang="it-IT" i="1" dirty="0">
                <a:latin typeface="Arial" panose="020B0604020202020204" pitchFamily="34" charset="0"/>
                <a:cs typeface="Arial" panose="020B0604020202020204" pitchFamily="34" charset="0"/>
              </a:rPr>
              <a:t>I fattori che determinano la soddisfazione nel lavoro sono separati e distinti dai fattori che portano alla insoddisfazione nel lavoro. [...] Il contrario della soddisfazione nel lavoro non è la insoddisfazione, ma l’assenza di soddisfazione; e, in modo analogo, l’opposto della insoddisfazione non è la soddisfazione bensì l’assenza di insoddisfazione nel lavoro</a:t>
            </a:r>
            <a:r>
              <a:rPr lang="it-IT" dirty="0">
                <a:latin typeface="Arial" panose="020B0604020202020204" pitchFamily="34" charset="0"/>
                <a:cs typeface="Arial" panose="020B0604020202020204" pitchFamily="34" charset="0"/>
              </a:rPr>
              <a:t>”. </a:t>
            </a:r>
            <a:endParaRPr lang="it-IT" dirty="0" smtClean="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Il </a:t>
            </a:r>
            <a:r>
              <a:rPr lang="it-IT" dirty="0">
                <a:latin typeface="Arial" panose="020B0604020202020204" pitchFamily="34" charset="0"/>
                <a:cs typeface="Arial" panose="020B0604020202020204" pitchFamily="34" charset="0"/>
              </a:rPr>
              <a:t>modello di </a:t>
            </a:r>
            <a:r>
              <a:rPr lang="it-IT" dirty="0" err="1">
                <a:latin typeface="Arial" panose="020B0604020202020204" pitchFamily="34" charset="0"/>
                <a:cs typeface="Arial" panose="020B0604020202020204" pitchFamily="34" charset="0"/>
              </a:rPr>
              <a:t>Herzberg</a:t>
            </a:r>
            <a:r>
              <a:rPr lang="it-IT" dirty="0">
                <a:latin typeface="Arial" panose="020B0604020202020204" pitchFamily="34" charset="0"/>
                <a:cs typeface="Arial" panose="020B0604020202020204" pitchFamily="34" charset="0"/>
              </a:rPr>
              <a:t> non pone la soddisfazione e l’insoddisfazione ai due poli opposti di uno stesso continuum, afferma piuttosto l’esistenza di due continuum, uno presenta ai due poli </a:t>
            </a:r>
            <a:r>
              <a:rPr lang="it-IT" dirty="0" smtClean="0">
                <a:latin typeface="Arial" panose="020B0604020202020204" pitchFamily="34" charset="0"/>
                <a:cs typeface="Arial" panose="020B0604020202020204" pitchFamily="34" charset="0"/>
              </a:rPr>
              <a:t>l’insoddisfazione </a:t>
            </a:r>
            <a:r>
              <a:rPr lang="it-IT" dirty="0">
                <a:latin typeface="Arial" panose="020B0604020202020204" pitchFamily="34" charset="0"/>
                <a:cs typeface="Arial" panose="020B0604020202020204" pitchFamily="34" charset="0"/>
              </a:rPr>
              <a:t>e assenza di insoddisfazione; l’altro con ai due </a:t>
            </a:r>
            <a:r>
              <a:rPr lang="it-IT" dirty="0" smtClean="0">
                <a:latin typeface="Arial" panose="020B0604020202020204" pitchFamily="34" charset="0"/>
                <a:cs typeface="Arial" panose="020B0604020202020204" pitchFamily="34" charset="0"/>
              </a:rPr>
              <a:t>poli, </a:t>
            </a:r>
            <a:r>
              <a:rPr lang="it-IT" dirty="0">
                <a:latin typeface="Arial" panose="020B0604020202020204" pitchFamily="34" charset="0"/>
                <a:cs typeface="Arial" panose="020B0604020202020204" pitchFamily="34" charset="0"/>
              </a:rPr>
              <a:t>rispettivamente l’assenza di soddisfazione e la soddisfazione</a:t>
            </a:r>
            <a:r>
              <a:rPr lang="it-IT" dirty="0" smtClean="0">
                <a:latin typeface="Arial" panose="020B0604020202020204" pitchFamily="34" charset="0"/>
                <a:cs typeface="Arial" panose="020B0604020202020204" pitchFamily="34" charset="0"/>
              </a:rPr>
              <a:t>.</a:t>
            </a:r>
            <a:endParaRPr lang="it-IT" dirty="0">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Frederick </a:t>
            </a:r>
            <a:r>
              <a:rPr lang="it-IT" sz="4000" b="1" dirty="0" err="1">
                <a:latin typeface="Arial" panose="020B0604020202020204" pitchFamily="34" charset="0"/>
                <a:cs typeface="Arial" panose="020B0604020202020204" pitchFamily="34" charset="0"/>
              </a:rPr>
              <a:t>Herzberg</a:t>
            </a:r>
            <a:r>
              <a:rPr lang="it-IT" sz="4000" b="1" dirty="0">
                <a:latin typeface="Arial" panose="020B0604020202020204" pitchFamily="34" charset="0"/>
                <a:cs typeface="Arial" panose="020B0604020202020204" pitchFamily="34" charset="0"/>
              </a:rPr>
              <a:t> e la teoria dei due fattori</a:t>
            </a:r>
            <a:endParaRPr lang="it-IT" dirty="0"/>
          </a:p>
        </p:txBody>
      </p:sp>
    </p:spTree>
    <p:extLst>
      <p:ext uri="{BB962C8B-B14F-4D97-AF65-F5344CB8AC3E}">
        <p14:creationId xmlns:p14="http://schemas.microsoft.com/office/powerpoint/2010/main" val="9358073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968648"/>
            <a:ext cx="10972799" cy="4507455"/>
          </a:xfrm>
        </p:spPr>
        <p:txBody>
          <a:bodyPr>
            <a:normAutofit fontScale="92500"/>
          </a:bodyPr>
          <a:lstStyle/>
          <a:p>
            <a:pPr marL="0" indent="0">
              <a:buNone/>
            </a:pPr>
            <a:r>
              <a:rPr lang="it-IT" dirty="0">
                <a:latin typeface="Arial" panose="020B0604020202020204" pitchFamily="34" charset="0"/>
                <a:cs typeface="Arial" panose="020B0604020202020204" pitchFamily="34" charset="0"/>
              </a:rPr>
              <a:t>La soddisfazione e insoddisfazione si muovono su due piani paralleli e non sono l’una il contrario dell’altra. </a:t>
            </a:r>
          </a:p>
          <a:p>
            <a:pPr marL="0" indent="0">
              <a:buNone/>
            </a:pPr>
            <a:r>
              <a:rPr lang="it-IT" dirty="0">
                <a:latin typeface="Arial" panose="020B0604020202020204" pitchFamily="34" charset="0"/>
                <a:cs typeface="Arial" panose="020B0604020202020204" pitchFamily="34" charset="0"/>
              </a:rPr>
              <a:t>Così i</a:t>
            </a:r>
            <a:r>
              <a:rPr lang="it-IT" b="1" dirty="0">
                <a:latin typeface="Arial" panose="020B0604020202020204" pitchFamily="34" charset="0"/>
                <a:cs typeface="Arial" panose="020B0604020202020204" pitchFamily="34" charset="0"/>
              </a:rPr>
              <a:t> fattori igienici </a:t>
            </a:r>
            <a:r>
              <a:rPr lang="it-IT" dirty="0">
                <a:latin typeface="Arial" panose="020B0604020202020204" pitchFamily="34" charset="0"/>
                <a:cs typeface="Arial" panose="020B0604020202020204" pitchFamily="34" charset="0"/>
              </a:rPr>
              <a:t>non possono creare soddisfazione lavorativa. Essi creano insoddisfazione se sono assenti; se sono presenti, semplicemente riducono il livello di insoddisfazione. Solo i fattori motivanti possono portare alla </a:t>
            </a:r>
            <a:r>
              <a:rPr lang="it-IT" dirty="0" smtClean="0">
                <a:latin typeface="Arial" panose="020B0604020202020204" pitchFamily="34" charset="0"/>
                <a:cs typeface="Arial" panose="020B0604020202020204" pitchFamily="34" charset="0"/>
              </a:rPr>
              <a:t>soddisfazione</a:t>
            </a:r>
          </a:p>
          <a:p>
            <a:pPr marL="0" marR="180340" indent="0">
              <a:buNone/>
            </a:pPr>
            <a:r>
              <a:rPr lang="it-IT" dirty="0">
                <a:latin typeface="Arial" panose="020B0604020202020204" pitchFamily="34" charset="0"/>
                <a:ea typeface="Times New Roman" panose="02020603050405020304" pitchFamily="18" charset="0"/>
                <a:cs typeface="Times New Roman" panose="02020603050405020304" pitchFamily="18" charset="0"/>
              </a:rPr>
              <a:t>Quindi, secondo la teoria dei </a:t>
            </a:r>
            <a:r>
              <a:rPr lang="it-IT" b="1" dirty="0">
                <a:latin typeface="Arial" panose="020B0604020202020204" pitchFamily="34" charset="0"/>
                <a:ea typeface="Times New Roman" panose="02020603050405020304" pitchFamily="18" charset="0"/>
                <a:cs typeface="Times New Roman" panose="02020603050405020304" pitchFamily="18" charset="0"/>
              </a:rPr>
              <a:t>fattori duali “igienici- motivanti”</a:t>
            </a:r>
            <a:r>
              <a:rPr lang="it-IT" dirty="0">
                <a:latin typeface="Arial" panose="020B0604020202020204" pitchFamily="34" charset="0"/>
                <a:ea typeface="Times New Roman" panose="02020603050405020304" pitchFamily="18" charset="0"/>
                <a:cs typeface="Times New Roman" panose="02020603050405020304" pitchFamily="18" charset="0"/>
              </a:rPr>
              <a:t>, fornire ai propri dipendenti pulizia, fringe benefit e un programma di ferie ben organizzato serve a ridurre il livello di insoddisfazione e a incoraggiare la permanenza all’interno dell’organizzazione, ma non comporta un incremento nella motivazione o nella prestazione.</a:t>
            </a:r>
            <a:endParaRPr lang="it-IT" sz="2800" dirty="0">
              <a:latin typeface="Comic Sans MS" panose="030F0702030302020204" pitchFamily="66" charset="0"/>
              <a:ea typeface="Times New Roman" panose="02020603050405020304" pitchFamily="18" charset="0"/>
              <a:cs typeface="Times New Roman" panose="02020603050405020304" pitchFamily="18" charset="0"/>
            </a:endParaRPr>
          </a:p>
          <a:p>
            <a:pPr marL="0" marR="180340" indent="0">
              <a:buNone/>
            </a:pPr>
            <a:r>
              <a:rPr lang="it-IT" dirty="0">
                <a:latin typeface="Arial" panose="020B0604020202020204" pitchFamily="34" charset="0"/>
                <a:ea typeface="Times New Roman" panose="02020603050405020304" pitchFamily="18" charset="0"/>
                <a:cs typeface="Times New Roman" panose="02020603050405020304" pitchFamily="18" charset="0"/>
              </a:rPr>
              <a:t>I fattori motivanti sono invece correlati al livello di soddisfazione e di prestazione: la loro presenza può incrementare sia l’una sia l’altra.</a:t>
            </a:r>
            <a:endParaRPr lang="it-IT" sz="2800" dirty="0">
              <a:latin typeface="Comic Sans MS" panose="030F0702030302020204" pitchFamily="66" charset="0"/>
              <a:ea typeface="Times New Roman" panose="02020603050405020304" pitchFamily="18" charset="0"/>
              <a:cs typeface="Times New Roman" panose="02020603050405020304" pitchFamily="18" charset="0"/>
            </a:endParaRPr>
          </a:p>
          <a:p>
            <a:endParaRPr lang="it-IT" dirty="0">
              <a:latin typeface="Arial" panose="020B0604020202020204" pitchFamily="34" charset="0"/>
              <a:cs typeface="Arial" panose="020B0604020202020204" pitchFamily="34" charset="0"/>
            </a:endParaRP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Frederick </a:t>
            </a:r>
            <a:r>
              <a:rPr lang="it-IT" sz="4000" b="1" dirty="0" err="1">
                <a:latin typeface="Arial" panose="020B0604020202020204" pitchFamily="34" charset="0"/>
                <a:cs typeface="Arial" panose="020B0604020202020204" pitchFamily="34" charset="0"/>
              </a:rPr>
              <a:t>Herzberg</a:t>
            </a:r>
            <a:r>
              <a:rPr lang="it-IT" sz="4000" b="1" dirty="0">
                <a:latin typeface="Arial" panose="020B0604020202020204" pitchFamily="34" charset="0"/>
                <a:cs typeface="Arial" panose="020B0604020202020204" pitchFamily="34" charset="0"/>
              </a:rPr>
              <a:t> e la teoria dei due fattori</a:t>
            </a:r>
            <a:endParaRPr lang="it-IT" dirty="0"/>
          </a:p>
        </p:txBody>
      </p:sp>
    </p:spTree>
    <p:extLst>
      <p:ext uri="{BB962C8B-B14F-4D97-AF65-F5344CB8AC3E}">
        <p14:creationId xmlns:p14="http://schemas.microsoft.com/office/powerpoint/2010/main" val="13335618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2054710"/>
            <a:ext cx="10972799" cy="4572000"/>
          </a:xfrm>
        </p:spPr>
        <p:txBody>
          <a:bodyPr>
            <a:normAutofit fontScale="92500" lnSpcReduction="10000"/>
          </a:bodyPr>
          <a:lstStyle/>
          <a:p>
            <a:pPr marL="0" indent="0">
              <a:buNone/>
            </a:pPr>
            <a:r>
              <a:rPr lang="it-IT" dirty="0">
                <a:latin typeface="Arial" panose="020B0604020202020204" pitchFamily="34" charset="0"/>
                <a:cs typeface="Arial" panose="020B0604020202020204" pitchFamily="34" charset="0"/>
              </a:rPr>
              <a:t>Secondo </a:t>
            </a:r>
            <a:r>
              <a:rPr lang="it-IT" dirty="0" err="1">
                <a:latin typeface="Arial" panose="020B0604020202020204" pitchFamily="34" charset="0"/>
                <a:cs typeface="Arial" panose="020B0604020202020204" pitchFamily="34" charset="0"/>
              </a:rPr>
              <a:t>Herzberg</a:t>
            </a:r>
            <a:r>
              <a:rPr lang="it-IT" dirty="0">
                <a:latin typeface="Arial" panose="020B0604020202020204" pitchFamily="34" charset="0"/>
                <a:cs typeface="Arial" panose="020B0604020202020204" pitchFamily="34" charset="0"/>
              </a:rPr>
              <a:t>, non tutti gli uomini mirano alla propria autorealizzazione, ma si accontentano di soddisfare bisogni più elementari. Esistono i ricercatori di motivazione e quelli di igiene:</a:t>
            </a:r>
          </a:p>
          <a:p>
            <a:r>
              <a:rPr lang="it-IT" dirty="0">
                <a:latin typeface="Arial" panose="020B0604020202020204" pitchFamily="34" charset="0"/>
                <a:cs typeface="Arial" panose="020B0604020202020204" pitchFamily="34" charset="0"/>
              </a:rPr>
              <a:t>I </a:t>
            </a:r>
            <a:r>
              <a:rPr lang="it-IT" b="1" dirty="0">
                <a:latin typeface="Arial" panose="020B0604020202020204" pitchFamily="34" charset="0"/>
                <a:cs typeface="Arial" panose="020B0604020202020204" pitchFamily="34" charset="0"/>
              </a:rPr>
              <a:t>ricercatori di motivazione</a:t>
            </a:r>
            <a:r>
              <a:rPr lang="it-IT" dirty="0">
                <a:latin typeface="Arial" panose="020B0604020202020204" pitchFamily="34" charset="0"/>
                <a:cs typeface="Arial" panose="020B0604020202020204" pitchFamily="34" charset="0"/>
              </a:rPr>
              <a:t> non cercano nel lavoro solo il benessere economico, la sicurezza o la gradevolezza dei colleghi: essi cercano soprattutto una soddisfazione intrinseca al lavoro, che soddisfi il loro bisogno di crescita psicologica.</a:t>
            </a:r>
          </a:p>
          <a:p>
            <a:r>
              <a:rPr lang="it-IT" dirty="0">
                <a:latin typeface="Arial" panose="020B0604020202020204" pitchFamily="34" charset="0"/>
                <a:cs typeface="Arial" panose="020B0604020202020204" pitchFamily="34" charset="0"/>
              </a:rPr>
              <a:t>I </a:t>
            </a:r>
            <a:r>
              <a:rPr lang="it-IT" b="1" dirty="0">
                <a:latin typeface="Arial" panose="020B0604020202020204" pitchFamily="34" charset="0"/>
                <a:cs typeface="Arial" panose="020B0604020202020204" pitchFamily="34" charset="0"/>
              </a:rPr>
              <a:t>ricercatori di igiene</a:t>
            </a:r>
            <a:r>
              <a:rPr lang="it-IT" dirty="0">
                <a:latin typeface="Arial" panose="020B0604020202020204" pitchFamily="34" charset="0"/>
                <a:cs typeface="Arial" panose="020B0604020202020204" pitchFamily="34" charset="0"/>
              </a:rPr>
              <a:t> non si curano del piacere intrinseco dello svolgimento di un lavoro ma sono reattivi piuttosto agli aspetti esterni all’esperienza lavorativa in sé, come il salario percepito e le condizioni ambientali di lavoro;</a:t>
            </a:r>
          </a:p>
          <a:p>
            <a:pPr marL="0" indent="0">
              <a:buNone/>
            </a:pPr>
            <a:r>
              <a:rPr lang="it-IT" dirty="0">
                <a:latin typeface="Arial" panose="020B0604020202020204" pitchFamily="34" charset="0"/>
                <a:cs typeface="Arial" panose="020B0604020202020204" pitchFamily="34" charset="0"/>
              </a:rPr>
              <a:t>Solo i ricercatori di motivazione possono provare una reale soddisfazione nel lavoro; i ricercatori di igiene possono dichiararsi non </a:t>
            </a:r>
            <a:r>
              <a:rPr lang="it-IT" dirty="0" smtClean="0">
                <a:latin typeface="Arial" panose="020B0604020202020204" pitchFamily="34" charset="0"/>
                <a:cs typeface="Arial" panose="020B0604020202020204" pitchFamily="34" charset="0"/>
              </a:rPr>
              <a:t>insoddisfatti.</a:t>
            </a:r>
            <a:endParaRPr lang="it-IT" dirty="0">
              <a:latin typeface="Arial" panose="020B0604020202020204" pitchFamily="34" charset="0"/>
              <a:cs typeface="Arial" panose="020B0604020202020204" pitchFamily="34" charset="0"/>
            </a:endParaRPr>
          </a:p>
          <a:p>
            <a:pPr marL="0" indent="0">
              <a:buNone/>
            </a:pPr>
            <a:r>
              <a:rPr lang="it-IT" dirty="0">
                <a:latin typeface="Arial" panose="020B0604020202020204" pitchFamily="34" charset="0"/>
                <a:cs typeface="Arial" panose="020B0604020202020204" pitchFamily="34" charset="0"/>
              </a:rPr>
              <a:t>Anche questa teoria fu oggetto di molte critiche, </a:t>
            </a:r>
            <a:r>
              <a:rPr lang="it-IT" dirty="0" smtClean="0">
                <a:latin typeface="Arial" panose="020B0604020202020204" pitchFamily="34" charset="0"/>
                <a:cs typeface="Arial" panose="020B0604020202020204" pitchFamily="34" charset="0"/>
              </a:rPr>
              <a:t>perché </a:t>
            </a:r>
            <a:r>
              <a:rPr lang="it-IT" dirty="0">
                <a:latin typeface="Arial" panose="020B0604020202020204" pitchFamily="34" charset="0"/>
                <a:cs typeface="Arial" panose="020B0604020202020204" pitchFamily="34" charset="0"/>
              </a:rPr>
              <a:t>formulata solo mediante analisi di interviste condotte solo su due categorie di lavoratori: ingegneri e contabili</a:t>
            </a:r>
            <a:r>
              <a:rPr lang="it-IT" dirty="0" smtClean="0">
                <a:latin typeface="Arial" panose="020B0604020202020204" pitchFamily="34" charset="0"/>
                <a:cs typeface="Arial" panose="020B0604020202020204" pitchFamily="34" charset="0"/>
              </a:rPr>
              <a:t>.</a:t>
            </a:r>
            <a:endParaRPr lang="it-IT" dirty="0">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Frederick </a:t>
            </a:r>
            <a:r>
              <a:rPr lang="it-IT" sz="4000" b="1" dirty="0" err="1">
                <a:latin typeface="Arial" panose="020B0604020202020204" pitchFamily="34" charset="0"/>
                <a:cs typeface="Arial" panose="020B0604020202020204" pitchFamily="34" charset="0"/>
              </a:rPr>
              <a:t>Herzberg</a:t>
            </a:r>
            <a:r>
              <a:rPr lang="it-IT" sz="4000" b="1" dirty="0">
                <a:latin typeface="Arial" panose="020B0604020202020204" pitchFamily="34" charset="0"/>
                <a:cs typeface="Arial" panose="020B0604020202020204" pitchFamily="34" charset="0"/>
              </a:rPr>
              <a:t> e la teoria dei due fattori</a:t>
            </a:r>
            <a:endParaRPr lang="it-IT" dirty="0"/>
          </a:p>
        </p:txBody>
      </p:sp>
    </p:spTree>
    <p:extLst>
      <p:ext uri="{BB962C8B-B14F-4D97-AF65-F5344CB8AC3E}">
        <p14:creationId xmlns:p14="http://schemas.microsoft.com/office/powerpoint/2010/main" val="11161100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2043953"/>
            <a:ext cx="10779162" cy="4518212"/>
          </a:xfrm>
        </p:spPr>
        <p:txBody>
          <a:bodyPr>
            <a:noAutofit/>
          </a:bodyPr>
          <a:lstStyle/>
          <a:p>
            <a:pPr marL="0" marR="180340" indent="0">
              <a:buNone/>
            </a:pPr>
            <a:r>
              <a:rPr lang="it-IT" sz="2200" dirty="0">
                <a:latin typeface="Arial" panose="020B0604020202020204" pitchFamily="34" charset="0"/>
                <a:ea typeface="Times New Roman" panose="02020603050405020304" pitchFamily="18" charset="0"/>
                <a:cs typeface="Arial" panose="020B0604020202020204" pitchFamily="34" charset="0"/>
              </a:rPr>
              <a:t>Per </a:t>
            </a:r>
            <a:r>
              <a:rPr lang="it-IT" sz="2200" dirty="0" err="1">
                <a:latin typeface="Arial" panose="020B0604020202020204" pitchFamily="34" charset="0"/>
                <a:ea typeface="Times New Roman" panose="02020603050405020304" pitchFamily="18" charset="0"/>
                <a:cs typeface="Arial" panose="020B0604020202020204" pitchFamily="34" charset="0"/>
              </a:rPr>
              <a:t>McClelland</a:t>
            </a:r>
            <a:r>
              <a:rPr lang="it-IT" sz="2200" dirty="0">
                <a:latin typeface="Arial" panose="020B0604020202020204" pitchFamily="34" charset="0"/>
                <a:ea typeface="Times New Roman" panose="02020603050405020304" pitchFamily="18" charset="0"/>
                <a:cs typeface="Arial" panose="020B0604020202020204" pitchFamily="34" charset="0"/>
              </a:rPr>
              <a:t> l’uomo avverte numerosi bisogni ma uno degli elementi critici nel determinare i livelli individuali di prestazione è costituito dal </a:t>
            </a:r>
            <a:r>
              <a:rPr lang="it-IT" sz="2200" b="1" dirty="0">
                <a:latin typeface="Arial" panose="020B0604020202020204" pitchFamily="34" charset="0"/>
                <a:ea typeface="Times New Roman" panose="02020603050405020304" pitchFamily="18" charset="0"/>
                <a:cs typeface="Arial" panose="020B0604020202020204" pitchFamily="34" charset="0"/>
              </a:rPr>
              <a:t>bisogno di successo</a:t>
            </a:r>
            <a:r>
              <a:rPr lang="it-IT" sz="2200" dirty="0">
                <a:latin typeface="Arial" panose="020B0604020202020204" pitchFamily="34" charset="0"/>
                <a:ea typeface="Times New Roman" panose="02020603050405020304" pitchFamily="18" charset="0"/>
                <a:cs typeface="Arial" panose="020B0604020202020204" pitchFamily="34" charset="0"/>
              </a:rPr>
              <a:t>: è il desiderio di fare le cose nel modo migliore, di ricercare e misurarsi con situazioni di complessità crescente, di competere secondo uno standard di eccellenza. </a:t>
            </a:r>
          </a:p>
          <a:p>
            <a:pPr marL="0" indent="0">
              <a:spcAft>
                <a:spcPts val="0"/>
              </a:spcAft>
              <a:buNone/>
            </a:pPr>
            <a:r>
              <a:rPr lang="it-IT" sz="2200" dirty="0">
                <a:latin typeface="Arial" panose="020B0604020202020204" pitchFamily="34" charset="0"/>
                <a:ea typeface="Times New Roman" panose="02020603050405020304" pitchFamily="18" charset="0"/>
                <a:cs typeface="Arial" panose="020B0604020202020204" pitchFamily="34" charset="0"/>
              </a:rPr>
              <a:t>Successivamente, </a:t>
            </a:r>
            <a:r>
              <a:rPr lang="it-IT" sz="2200" dirty="0" err="1">
                <a:latin typeface="Arial" panose="020B0604020202020204" pitchFamily="34" charset="0"/>
                <a:ea typeface="Times New Roman" panose="02020603050405020304" pitchFamily="18" charset="0"/>
                <a:cs typeface="Arial" panose="020B0604020202020204" pitchFamily="34" charset="0"/>
              </a:rPr>
              <a:t>McClelland</a:t>
            </a:r>
            <a:r>
              <a:rPr lang="it-IT" sz="2200" dirty="0">
                <a:latin typeface="Arial" panose="020B0604020202020204" pitchFamily="34" charset="0"/>
                <a:ea typeface="Times New Roman" panose="02020603050405020304" pitchFamily="18" charset="0"/>
                <a:cs typeface="Arial" panose="020B0604020202020204" pitchFamily="34" charset="0"/>
              </a:rPr>
              <a:t> </a:t>
            </a:r>
            <a:r>
              <a:rPr lang="it-IT" sz="2200" dirty="0" smtClean="0">
                <a:latin typeface="Arial" panose="020B0604020202020204" pitchFamily="34" charset="0"/>
                <a:ea typeface="Times New Roman" panose="02020603050405020304" pitchFamily="18" charset="0"/>
                <a:cs typeface="Arial" panose="020B0604020202020204" pitchFamily="34" charset="0"/>
              </a:rPr>
              <a:t>raffinò </a:t>
            </a:r>
            <a:r>
              <a:rPr lang="it-IT" sz="2200" dirty="0">
                <a:latin typeface="Arial" panose="020B0604020202020204" pitchFamily="34" charset="0"/>
                <a:ea typeface="Times New Roman" panose="02020603050405020304" pitchFamily="18" charset="0"/>
                <a:cs typeface="Arial" panose="020B0604020202020204" pitchFamily="34" charset="0"/>
              </a:rPr>
              <a:t>ulteriormente la sua teoria, distinguendo tre tipi di bisogni (o motivazioni) </a:t>
            </a:r>
            <a:r>
              <a:rPr lang="it-IT" sz="2200" dirty="0" smtClean="0">
                <a:latin typeface="Arial" panose="020B0604020202020204" pitchFamily="34" charset="0"/>
                <a:ea typeface="Times New Roman" panose="02020603050405020304" pitchFamily="18" charset="0"/>
                <a:cs typeface="Arial" panose="020B0604020202020204" pitchFamily="34" charset="0"/>
              </a:rPr>
              <a:t>fondamentali</a:t>
            </a:r>
            <a:endParaRPr lang="it-IT" sz="2200" dirty="0">
              <a:latin typeface="Arial" panose="020B0604020202020204" pitchFamily="34" charset="0"/>
              <a:ea typeface="Times New Roman" panose="02020603050405020304" pitchFamily="18" charset="0"/>
              <a:cs typeface="Arial" panose="020B0604020202020204" pitchFamily="34" charset="0"/>
            </a:endParaRPr>
          </a:p>
          <a:p>
            <a:pPr marL="457200" indent="-457200">
              <a:spcAft>
                <a:spcPts val="0"/>
              </a:spcAft>
              <a:buFont typeface="+mj-lt"/>
              <a:buAutoNum type="arabicParenR"/>
            </a:pPr>
            <a:r>
              <a:rPr lang="it-IT" sz="2200" b="1" i="1" dirty="0" err="1" smtClean="0">
                <a:latin typeface="Arial" panose="020B0604020202020204" pitchFamily="34" charset="0"/>
                <a:ea typeface="Times New Roman" panose="02020603050405020304" pitchFamily="18" charset="0"/>
                <a:cs typeface="Arial" panose="020B0604020202020204" pitchFamily="34" charset="0"/>
              </a:rPr>
              <a:t>Achievement</a:t>
            </a:r>
            <a:r>
              <a:rPr lang="it-IT" sz="2200" dirty="0" smtClean="0">
                <a:latin typeface="Arial" panose="020B0604020202020204" pitchFamily="34" charset="0"/>
                <a:ea typeface="Times New Roman" panose="02020603050405020304" pitchFamily="18" charset="0"/>
                <a:cs typeface="Arial" panose="020B0604020202020204" pitchFamily="34" charset="0"/>
              </a:rPr>
              <a:t> </a:t>
            </a:r>
            <a:r>
              <a:rPr lang="it-IT" sz="2200" dirty="0">
                <a:latin typeface="Arial" panose="020B0604020202020204" pitchFamily="34" charset="0"/>
                <a:ea typeface="Times New Roman" panose="02020603050405020304" pitchFamily="18" charset="0"/>
                <a:cs typeface="Arial" panose="020B0604020202020204" pitchFamily="34" charset="0"/>
              </a:rPr>
              <a:t>(successo</a:t>
            </a:r>
            <a:r>
              <a:rPr lang="it-IT" sz="2200" dirty="0" smtClean="0">
                <a:latin typeface="Arial" panose="020B0604020202020204" pitchFamily="34" charset="0"/>
                <a:ea typeface="Times New Roman" panose="02020603050405020304" pitchFamily="18" charset="0"/>
                <a:cs typeface="Arial" panose="020B0604020202020204" pitchFamily="34" charset="0"/>
              </a:rPr>
              <a:t>):</a:t>
            </a:r>
            <a:endParaRPr lang="it-IT" sz="2200" dirty="0">
              <a:latin typeface="Arial" panose="020B0604020202020204" pitchFamily="34" charset="0"/>
              <a:ea typeface="Times New Roman" panose="02020603050405020304" pitchFamily="18" charset="0"/>
              <a:cs typeface="Arial" panose="020B0604020202020204" pitchFamily="34" charset="0"/>
            </a:endParaRPr>
          </a:p>
          <a:p>
            <a:pPr lvl="1">
              <a:buFont typeface="Arial" panose="020B0604020202020204" pitchFamily="34" charset="0"/>
              <a:buChar char="•"/>
            </a:pPr>
            <a:r>
              <a:rPr lang="it-IT" sz="2000" dirty="0" smtClean="0">
                <a:latin typeface="Arial" panose="020B0604020202020204" pitchFamily="34" charset="0"/>
                <a:ea typeface="Times New Roman" panose="02020603050405020304" pitchFamily="18" charset="0"/>
                <a:cs typeface="Arial" panose="020B0604020202020204" pitchFamily="34" charset="0"/>
              </a:rPr>
              <a:t>Bisogno </a:t>
            </a:r>
            <a:r>
              <a:rPr lang="it-IT" sz="2000" dirty="0">
                <a:latin typeface="Arial" panose="020B0604020202020204" pitchFamily="34" charset="0"/>
                <a:ea typeface="Times New Roman" panose="02020603050405020304" pitchFamily="18" charset="0"/>
                <a:cs typeface="Arial" panose="020B0604020202020204" pitchFamily="34" charset="0"/>
              </a:rPr>
              <a:t>di realizzare e dimostrare competenza e padronanza.</a:t>
            </a:r>
          </a:p>
          <a:p>
            <a:pPr lvl="1">
              <a:buFont typeface="Arial" panose="020B0604020202020204" pitchFamily="34" charset="0"/>
              <a:buChar char="•"/>
            </a:pPr>
            <a:r>
              <a:rPr lang="it-IT" sz="2000" dirty="0" smtClean="0">
                <a:latin typeface="Arial" panose="020B0604020202020204" pitchFamily="34" charset="0"/>
                <a:ea typeface="Times New Roman" panose="02020603050405020304" pitchFamily="18" charset="0"/>
                <a:cs typeface="Arial" panose="020B0604020202020204" pitchFamily="34" charset="0"/>
              </a:rPr>
              <a:t>Responsabilità </a:t>
            </a:r>
            <a:r>
              <a:rPr lang="it-IT" sz="2000" dirty="0">
                <a:latin typeface="Arial" panose="020B0604020202020204" pitchFamily="34" charset="0"/>
                <a:ea typeface="Times New Roman" panose="02020603050405020304" pitchFamily="18" charset="0"/>
                <a:cs typeface="Arial" panose="020B0604020202020204" pitchFamily="34" charset="0"/>
              </a:rPr>
              <a:t>per la ricerca di soluzioni (</a:t>
            </a:r>
            <a:r>
              <a:rPr lang="it-IT" sz="2000" dirty="0" err="1">
                <a:latin typeface="Arial" panose="020B0604020202020204" pitchFamily="34" charset="0"/>
                <a:ea typeface="Times New Roman" panose="02020603050405020304" pitchFamily="18" charset="0"/>
                <a:cs typeface="Arial" panose="020B0604020202020204" pitchFamily="34" charset="0"/>
              </a:rPr>
              <a:t>attribuibilità</a:t>
            </a:r>
            <a:r>
              <a:rPr lang="it-IT" sz="2000" dirty="0">
                <a:latin typeface="Arial" panose="020B0604020202020204" pitchFamily="34" charset="0"/>
                <a:ea typeface="Times New Roman" panose="02020603050405020304" pitchFamily="18" charset="0"/>
                <a:cs typeface="Arial" panose="020B0604020202020204" pitchFamily="34" charset="0"/>
              </a:rPr>
              <a:t> dei risultati).</a:t>
            </a:r>
          </a:p>
          <a:p>
            <a:pPr lvl="1">
              <a:buFont typeface="Arial" panose="020B0604020202020204" pitchFamily="34" charset="0"/>
              <a:buChar char="•"/>
            </a:pPr>
            <a:r>
              <a:rPr lang="it-IT" sz="2000" dirty="0" smtClean="0">
                <a:latin typeface="Arial" panose="020B0604020202020204" pitchFamily="34" charset="0"/>
                <a:ea typeface="Times New Roman" panose="02020603050405020304" pitchFamily="18" charset="0"/>
                <a:cs typeface="Arial" panose="020B0604020202020204" pitchFamily="34" charset="0"/>
              </a:rPr>
              <a:t>Tendenza </a:t>
            </a:r>
            <a:r>
              <a:rPr lang="it-IT" sz="2000" dirty="0">
                <a:latin typeface="Arial" panose="020B0604020202020204" pitchFamily="34" charset="0"/>
                <a:ea typeface="Times New Roman" panose="02020603050405020304" pitchFamily="18" charset="0"/>
                <a:cs typeface="Arial" panose="020B0604020202020204" pitchFamily="34" charset="0"/>
              </a:rPr>
              <a:t>a fissare obiettivi impegnativi e ad assumere rischi calcolati.</a:t>
            </a:r>
          </a:p>
          <a:p>
            <a:pPr lvl="1">
              <a:buFont typeface="Arial" panose="020B0604020202020204" pitchFamily="34" charset="0"/>
              <a:buChar char="•"/>
            </a:pPr>
            <a:r>
              <a:rPr lang="it-IT" sz="2000" dirty="0" smtClean="0">
                <a:latin typeface="Arial" panose="020B0604020202020204" pitchFamily="34" charset="0"/>
                <a:ea typeface="Times New Roman" panose="02020603050405020304" pitchFamily="18" charset="0"/>
                <a:cs typeface="Arial" panose="020B0604020202020204" pitchFamily="34" charset="0"/>
              </a:rPr>
              <a:t>Desiderio </a:t>
            </a:r>
            <a:r>
              <a:rPr lang="it-IT" sz="2000" dirty="0">
                <a:latin typeface="Arial" panose="020B0604020202020204" pitchFamily="34" charset="0"/>
                <a:ea typeface="Times New Roman" panose="02020603050405020304" pitchFamily="18" charset="0"/>
                <a:cs typeface="Arial" panose="020B0604020202020204" pitchFamily="34" charset="0"/>
              </a:rPr>
              <a:t>di feedback chiari e diretti. </a:t>
            </a:r>
          </a:p>
        </p:txBody>
      </p:sp>
      <p:sp>
        <p:nvSpPr>
          <p:cNvPr id="3" name="Titolo 2"/>
          <p:cNvSpPr>
            <a:spLocks noGrp="1"/>
          </p:cNvSpPr>
          <p:nvPr>
            <p:ph type="title"/>
          </p:nvPr>
        </p:nvSpPr>
        <p:spPr/>
        <p:txBody>
          <a:bodyPr>
            <a:normAutofit/>
          </a:bodyPr>
          <a:lstStyle/>
          <a:p>
            <a:r>
              <a:rPr lang="it-IT" sz="3600" b="1" dirty="0">
                <a:latin typeface="Arial" panose="020B0604020202020204" pitchFamily="34" charset="0"/>
                <a:cs typeface="Arial" panose="020B0604020202020204" pitchFamily="34" charset="0"/>
              </a:rPr>
              <a:t>David </a:t>
            </a:r>
            <a:r>
              <a:rPr lang="it-IT" sz="3600" b="1" dirty="0" err="1">
                <a:latin typeface="Arial" panose="020B0604020202020204" pitchFamily="34" charset="0"/>
                <a:cs typeface="Arial" panose="020B0604020202020204" pitchFamily="34" charset="0"/>
              </a:rPr>
              <a:t>McClelland</a:t>
            </a:r>
            <a:r>
              <a:rPr lang="it-IT" sz="3600" b="1" dirty="0">
                <a:latin typeface="Arial" panose="020B0604020202020204" pitchFamily="34" charset="0"/>
                <a:cs typeface="Arial" panose="020B0604020202020204" pitchFamily="34" charset="0"/>
              </a:rPr>
              <a:t> e la motivazione al </a:t>
            </a:r>
            <a:r>
              <a:rPr lang="it-IT" sz="3600" b="1" dirty="0" smtClean="0">
                <a:latin typeface="Arial" panose="020B0604020202020204" pitchFamily="34" charset="0"/>
                <a:cs typeface="Arial" panose="020B0604020202020204" pitchFamily="34" charset="0"/>
              </a:rPr>
              <a:t>successo</a:t>
            </a:r>
            <a:endParaRPr lang="it-IT"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5889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2011680"/>
            <a:ext cx="10972800" cy="4243575"/>
          </a:xfrm>
        </p:spPr>
        <p:txBody>
          <a:bodyPr/>
          <a:lstStyle/>
          <a:p>
            <a:pPr>
              <a:spcAft>
                <a:spcPts val="0"/>
              </a:spcAft>
            </a:pPr>
            <a:endParaRPr lang="it-IT" dirty="0" smtClean="0">
              <a:latin typeface="Arial" panose="020B0604020202020204" pitchFamily="34" charset="0"/>
              <a:ea typeface="Times New Roman" panose="02020603050405020304" pitchFamily="18" charset="0"/>
              <a:cs typeface="Arial" panose="020B0604020202020204" pitchFamily="34" charset="0"/>
            </a:endParaRPr>
          </a:p>
          <a:p>
            <a:pPr marL="0" indent="0">
              <a:spcAft>
                <a:spcPts val="0"/>
              </a:spcAft>
              <a:buNone/>
            </a:pPr>
            <a:r>
              <a:rPr lang="it-IT" dirty="0" smtClean="0">
                <a:latin typeface="Arial" panose="020B0604020202020204" pitchFamily="34" charset="0"/>
                <a:ea typeface="Times New Roman" panose="02020603050405020304" pitchFamily="18" charset="0"/>
                <a:cs typeface="Arial" panose="020B0604020202020204" pitchFamily="34" charset="0"/>
              </a:rPr>
              <a:t>La </a:t>
            </a:r>
            <a:r>
              <a:rPr lang="it-IT" dirty="0">
                <a:latin typeface="Arial" panose="020B0604020202020204" pitchFamily="34" charset="0"/>
                <a:ea typeface="Times New Roman" panose="02020603050405020304" pitchFamily="18" charset="0"/>
                <a:cs typeface="Arial" panose="020B0604020202020204" pitchFamily="34" charset="0"/>
              </a:rPr>
              <a:t>persona con alto bisogno di successo è desiderosa di svolgere bene il proprio compito qualunque esso sia, è centrata sull’evoluzione personale, ama una valutazione diretta e immediata delle sue prestazioni, spesso preferisce lavorare da sola e il raggiungimento di una meta ha un valore intrinseco assai più grande del guadagno economico</a:t>
            </a:r>
            <a:r>
              <a:rPr lang="it-IT" dirty="0" smtClean="0">
                <a:latin typeface="Arial" panose="020B0604020202020204" pitchFamily="34" charset="0"/>
                <a:ea typeface="Times New Roman" panose="02020603050405020304" pitchFamily="18" charset="0"/>
                <a:cs typeface="Arial" panose="020B0604020202020204" pitchFamily="34" charset="0"/>
              </a:rPr>
              <a:t>.</a:t>
            </a:r>
          </a:p>
          <a:p>
            <a:pPr marL="0" indent="0">
              <a:spcAft>
                <a:spcPts val="0"/>
              </a:spcAft>
              <a:buNone/>
            </a:pPr>
            <a:endParaRPr lang="it-IT" dirty="0">
              <a:latin typeface="Arial" panose="020B0604020202020204" pitchFamily="34" charset="0"/>
              <a:ea typeface="Times New Roman" panose="02020603050405020304" pitchFamily="18" charset="0"/>
              <a:cs typeface="Arial" panose="020B0604020202020204" pitchFamily="34" charset="0"/>
            </a:endParaRPr>
          </a:p>
          <a:p>
            <a:pPr marL="0" indent="0">
              <a:spcAft>
                <a:spcPts val="0"/>
              </a:spcAft>
              <a:buNone/>
            </a:pPr>
            <a:r>
              <a:rPr lang="it-IT" dirty="0">
                <a:latin typeface="Arial" panose="020B0604020202020204" pitchFamily="34" charset="0"/>
                <a:ea typeface="Times New Roman" panose="02020603050405020304" pitchFamily="18" charset="0"/>
                <a:cs typeface="Arial" panose="020B0604020202020204" pitchFamily="34" charset="0"/>
              </a:rPr>
              <a:t>Le persone  con un basso  bisogno di successo hanno poca fiducia nelle loro capacità e diventano ansiose quando si imbattono in situazioni di possibile </a:t>
            </a:r>
            <a:r>
              <a:rPr lang="it-IT" dirty="0" smtClean="0">
                <a:latin typeface="Arial" panose="020B0604020202020204" pitchFamily="34" charset="0"/>
                <a:ea typeface="Times New Roman" panose="02020603050405020304" pitchFamily="18" charset="0"/>
                <a:cs typeface="Arial" panose="020B0604020202020204" pitchFamily="34" charset="0"/>
              </a:rPr>
              <a:t>insuccesso.</a:t>
            </a:r>
            <a:endParaRPr lang="it-IT" dirty="0">
              <a:latin typeface="Arial" panose="020B0604020202020204" pitchFamily="34" charset="0"/>
              <a:ea typeface="Times New Roman" panose="02020603050405020304" pitchFamily="18" charset="0"/>
              <a:cs typeface="Arial" panose="020B0604020202020204" pitchFamily="34" charset="0"/>
            </a:endParaRPr>
          </a:p>
        </p:txBody>
      </p:sp>
      <p:sp>
        <p:nvSpPr>
          <p:cNvPr id="3" name="Titolo 2"/>
          <p:cNvSpPr>
            <a:spLocks noGrp="1"/>
          </p:cNvSpPr>
          <p:nvPr>
            <p:ph type="title"/>
          </p:nvPr>
        </p:nvSpPr>
        <p:spPr/>
        <p:txBody>
          <a:bodyPr/>
          <a:lstStyle/>
          <a:p>
            <a:r>
              <a:rPr lang="it-IT" sz="3600" b="1" dirty="0">
                <a:latin typeface="Arial" panose="020B0604020202020204" pitchFamily="34" charset="0"/>
                <a:cs typeface="Arial" panose="020B0604020202020204" pitchFamily="34" charset="0"/>
              </a:rPr>
              <a:t>David </a:t>
            </a:r>
            <a:r>
              <a:rPr lang="it-IT" sz="3600" b="1" dirty="0" err="1">
                <a:latin typeface="Arial" panose="020B0604020202020204" pitchFamily="34" charset="0"/>
                <a:cs typeface="Arial" panose="020B0604020202020204" pitchFamily="34" charset="0"/>
              </a:rPr>
              <a:t>McClelland</a:t>
            </a:r>
            <a:r>
              <a:rPr lang="it-IT" sz="3600" b="1" dirty="0">
                <a:latin typeface="Arial" panose="020B0604020202020204" pitchFamily="34" charset="0"/>
                <a:cs typeface="Arial" panose="020B0604020202020204" pitchFamily="34" charset="0"/>
              </a:rPr>
              <a:t> e la motivazione al successo</a:t>
            </a:r>
            <a:endParaRPr lang="it-IT" dirty="0"/>
          </a:p>
        </p:txBody>
      </p:sp>
    </p:spTree>
    <p:extLst>
      <p:ext uri="{BB962C8B-B14F-4D97-AF65-F5344CB8AC3E}">
        <p14:creationId xmlns:p14="http://schemas.microsoft.com/office/powerpoint/2010/main" val="20667615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2485016"/>
            <a:ext cx="10972799" cy="4243575"/>
          </a:xfrm>
        </p:spPr>
        <p:txBody>
          <a:bodyPr>
            <a:normAutofit fontScale="85000" lnSpcReduction="20000"/>
          </a:bodyPr>
          <a:lstStyle/>
          <a:p>
            <a:pPr>
              <a:lnSpc>
                <a:spcPct val="120000"/>
              </a:lnSpc>
              <a:spcBef>
                <a:spcPts val="520"/>
              </a:spcBef>
            </a:pPr>
            <a:r>
              <a:rPr lang="it-IT" dirty="0" smtClean="0">
                <a:latin typeface="Arial" panose="020B0604020202020204" pitchFamily="34" charset="0"/>
                <a:cs typeface="Arial" panose="020B0604020202020204" pitchFamily="34" charset="0"/>
              </a:rPr>
              <a:t> Etimologicamente </a:t>
            </a:r>
            <a:r>
              <a:rPr lang="it-IT" dirty="0">
                <a:latin typeface="Arial" panose="020B0604020202020204" pitchFamily="34" charset="0"/>
                <a:cs typeface="Arial" panose="020B0604020202020204" pitchFamily="34" charset="0"/>
              </a:rPr>
              <a:t>il termine “motivazione” deriva da </a:t>
            </a:r>
            <a:r>
              <a:rPr lang="it-IT" i="1" dirty="0" err="1">
                <a:latin typeface="Arial" panose="020B0604020202020204" pitchFamily="34" charset="0"/>
                <a:cs typeface="Arial" panose="020B0604020202020204" pitchFamily="34" charset="0"/>
              </a:rPr>
              <a:t>motus</a:t>
            </a:r>
            <a:r>
              <a:rPr lang="it-IT" i="1" dirty="0">
                <a:latin typeface="Arial" panose="020B0604020202020204" pitchFamily="34" charset="0"/>
                <a:cs typeface="Arial" panose="020B0604020202020204" pitchFamily="34" charset="0"/>
              </a:rPr>
              <a:t>,  </a:t>
            </a:r>
            <a:r>
              <a:rPr lang="it-IT" dirty="0">
                <a:latin typeface="Arial" panose="020B0604020202020204" pitchFamily="34" charset="0"/>
                <a:cs typeface="Arial" panose="020B0604020202020204" pitchFamily="34" charset="0"/>
              </a:rPr>
              <a:t>che in latino indica il moto, </a:t>
            </a:r>
            <a:r>
              <a:rPr lang="it-IT" dirty="0" smtClean="0">
                <a:latin typeface="Arial" panose="020B0604020202020204" pitchFamily="34" charset="0"/>
                <a:cs typeface="Arial" panose="020B0604020202020204" pitchFamily="34" charset="0"/>
              </a:rPr>
              <a:t>il movimento </a:t>
            </a:r>
            <a:r>
              <a:rPr lang="it-IT" dirty="0">
                <a:latin typeface="Arial" panose="020B0604020202020204" pitchFamily="34" charset="0"/>
                <a:cs typeface="Arial" panose="020B0604020202020204" pitchFamily="34" charset="0"/>
              </a:rPr>
              <a:t>che compie un individuo verso qualcosa.</a:t>
            </a:r>
          </a:p>
          <a:p>
            <a:pPr marL="0" indent="0">
              <a:lnSpc>
                <a:spcPct val="120000"/>
              </a:lnSpc>
              <a:spcBef>
                <a:spcPts val="520"/>
              </a:spcBef>
              <a:buNone/>
            </a:pPr>
            <a:endParaRPr lang="it-IT" dirty="0">
              <a:latin typeface="Arial" panose="020B0604020202020204" pitchFamily="34" charset="0"/>
              <a:cs typeface="Arial" panose="020B0604020202020204" pitchFamily="34" charset="0"/>
            </a:endParaRPr>
          </a:p>
          <a:p>
            <a:pPr>
              <a:lnSpc>
                <a:spcPct val="120000"/>
              </a:lnSpc>
              <a:spcBef>
                <a:spcPts val="520"/>
              </a:spcBef>
            </a:pPr>
            <a:r>
              <a:rPr lang="it-IT" dirty="0">
                <a:latin typeface="Arial" panose="020B0604020202020204" pitchFamily="34" charset="0"/>
                <a:cs typeface="Arial" panose="020B0604020202020204" pitchFamily="34" charset="0"/>
              </a:rPr>
              <a:t>La motivazione è  dunque l’insieme dei motivi che spingono, sostengono e dirigono un individuo ad agire, che sono in relazione a diversi obiettivi ed interesse e che sono guidati da processi cognitivi ed emotivi (</a:t>
            </a:r>
            <a:r>
              <a:rPr lang="it-IT" dirty="0" err="1">
                <a:latin typeface="Arial" panose="020B0604020202020204" pitchFamily="34" charset="0"/>
                <a:cs typeface="Arial" panose="020B0604020202020204" pitchFamily="34" charset="0"/>
              </a:rPr>
              <a:t>Pinder</a:t>
            </a:r>
            <a:r>
              <a:rPr lang="it-IT" dirty="0">
                <a:latin typeface="Arial" panose="020B0604020202020204" pitchFamily="34" charset="0"/>
                <a:cs typeface="Arial" panose="020B0604020202020204" pitchFamily="34" charset="0"/>
              </a:rPr>
              <a:t>, 1998). La motivazione è una spinta verso il raggiungimento di un obiettivo e che agisce influenzando ed orientando i comportamenti. Il processo relativo parte da uno stimolo, interno od esterno alla persona, e produce, come risultato finale, un’azione nella realtà.  La qualità della prestazione lavorativa sarà maggiore quanto più alta sarà la motivazione al lavoro. L’intera organizzazione è più efficace ed efficiente se al suo interno può contare su  risorse umane altamente motivate.</a:t>
            </a:r>
          </a:p>
          <a:p>
            <a:pPr marL="0" indent="0">
              <a:buNone/>
            </a:pPr>
            <a:r>
              <a:rPr lang="it-IT" dirty="0"/>
              <a:t/>
            </a:r>
            <a:br>
              <a:rPr lang="it-IT" dirty="0"/>
            </a:br>
            <a:endParaRPr lang="it-IT" dirty="0"/>
          </a:p>
        </p:txBody>
      </p:sp>
      <p:sp>
        <p:nvSpPr>
          <p:cNvPr id="3" name="Titolo 2"/>
          <p:cNvSpPr>
            <a:spLocks noGrp="1"/>
          </p:cNvSpPr>
          <p:nvPr>
            <p:ph type="title"/>
          </p:nvPr>
        </p:nvSpPr>
        <p:spPr/>
        <p:txBody>
          <a:bodyPr>
            <a:normAutofit/>
          </a:bodyPr>
          <a:lstStyle/>
          <a:p>
            <a:r>
              <a:rPr lang="it-IT" sz="3600" b="1" dirty="0" smtClean="0">
                <a:latin typeface="Arial" panose="020B0604020202020204" pitchFamily="34" charset="0"/>
                <a:cs typeface="Arial" panose="020B0604020202020204" pitchFamily="34" charset="0"/>
              </a:rPr>
              <a:t>Teorie contemporanee </a:t>
            </a:r>
            <a:r>
              <a:rPr lang="it-IT" sz="3600" b="1" dirty="0">
                <a:latin typeface="Arial" panose="020B0604020202020204" pitchFamily="34" charset="0"/>
                <a:cs typeface="Arial" panose="020B0604020202020204" pitchFamily="34" charset="0"/>
              </a:rPr>
              <a:t>d</a:t>
            </a:r>
            <a:r>
              <a:rPr lang="it-IT" sz="3600" b="1" dirty="0" smtClean="0">
                <a:latin typeface="Arial" panose="020B0604020202020204" pitchFamily="34" charset="0"/>
                <a:cs typeface="Arial" panose="020B0604020202020204" pitchFamily="34" charset="0"/>
              </a:rPr>
              <a:t>ella motivazione umana</a:t>
            </a:r>
            <a:endParaRPr lang="it-IT"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07673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904104"/>
            <a:ext cx="10972799" cy="4453665"/>
          </a:xfrm>
        </p:spPr>
        <p:txBody>
          <a:bodyPr>
            <a:noAutofit/>
          </a:bodyPr>
          <a:lstStyle/>
          <a:p>
            <a:pPr marL="457200" lvl="0" indent="-457200">
              <a:buClr>
                <a:srgbClr val="549E39"/>
              </a:buClr>
              <a:buFont typeface="+mj-lt"/>
              <a:buAutoNum type="arabicParenR" startAt="2"/>
            </a:pPr>
            <a:r>
              <a:rPr lang="it-IT" sz="2200" b="1" i="1" dirty="0" smtClean="0">
                <a:solidFill>
                  <a:srgbClr val="455F51"/>
                </a:solidFill>
                <a:latin typeface="Arial" panose="020B0604020202020204" pitchFamily="34" charset="0"/>
                <a:ea typeface="Times New Roman" panose="02020603050405020304" pitchFamily="18" charset="0"/>
                <a:cs typeface="Arial" panose="020B0604020202020204" pitchFamily="34" charset="0"/>
              </a:rPr>
              <a:t>Potere</a:t>
            </a:r>
            <a:r>
              <a:rPr lang="it-IT" sz="2200" b="1" dirty="0">
                <a:solidFill>
                  <a:srgbClr val="455F51"/>
                </a:solidFill>
                <a:latin typeface="Arial" panose="020B0604020202020204" pitchFamily="34" charset="0"/>
                <a:ea typeface="Times New Roman" panose="02020603050405020304" pitchFamily="18" charset="0"/>
                <a:cs typeface="Arial" panose="020B0604020202020204" pitchFamily="34" charset="0"/>
              </a:rPr>
              <a:t>: </a:t>
            </a:r>
            <a:endParaRPr lang="it-IT" sz="2200" dirty="0">
              <a:solidFill>
                <a:srgbClr val="455F51"/>
              </a:solidFill>
              <a:latin typeface="Arial" panose="020B0604020202020204" pitchFamily="34" charset="0"/>
              <a:ea typeface="Times New Roman" panose="02020603050405020304" pitchFamily="18" charset="0"/>
              <a:cs typeface="Arial" panose="020B0604020202020204" pitchFamily="34" charset="0"/>
            </a:endParaRPr>
          </a:p>
          <a:p>
            <a:pPr marL="457200" lvl="0" indent="-342900">
              <a:buClr>
                <a:srgbClr val="549E39"/>
              </a:buClr>
              <a:buFont typeface="Arial" panose="020B0604020202020204" pitchFamily="34" charset="0"/>
              <a:buChar char="•"/>
            </a:pPr>
            <a:r>
              <a:rPr lang="it-IT" sz="2200" dirty="0">
                <a:solidFill>
                  <a:srgbClr val="455F51"/>
                </a:solidFill>
                <a:latin typeface="Arial" panose="020B0604020202020204" pitchFamily="34" charset="0"/>
                <a:ea typeface="Times New Roman" panose="02020603050405020304" pitchFamily="18" charset="0"/>
                <a:cs typeface="Arial" panose="020B0604020202020204" pitchFamily="34" charset="0"/>
              </a:rPr>
              <a:t>E’ il Bisogno di controllare il proprio lavoro e quello degli altri; bisogno di avere impatto, di essere influente.</a:t>
            </a:r>
          </a:p>
          <a:p>
            <a:pPr marL="457200" lvl="0" indent="-342900">
              <a:buClr>
                <a:srgbClr val="549E39"/>
              </a:buClr>
              <a:buFont typeface="Arial" panose="020B0604020202020204" pitchFamily="34" charset="0"/>
              <a:buChar char="•"/>
            </a:pPr>
            <a:r>
              <a:rPr lang="it-IT" sz="2200" dirty="0" err="1">
                <a:solidFill>
                  <a:srgbClr val="455F51"/>
                </a:solidFill>
                <a:latin typeface="Arial" panose="020B0604020202020204" pitchFamily="34" charset="0"/>
                <a:ea typeface="Times New Roman" panose="02020603050405020304" pitchFamily="18" charset="0"/>
                <a:cs typeface="Arial" panose="020B0604020202020204" pitchFamily="34" charset="0"/>
              </a:rPr>
              <a:t>MacClelland</a:t>
            </a:r>
            <a:r>
              <a:rPr lang="it-IT" sz="2200" dirty="0">
                <a:solidFill>
                  <a:srgbClr val="455F51"/>
                </a:solidFill>
                <a:latin typeface="Arial" panose="020B0604020202020204" pitchFamily="34" charset="0"/>
                <a:ea typeface="Times New Roman" panose="02020603050405020304" pitchFamily="18" charset="0"/>
                <a:cs typeface="Arial" panose="020B0604020202020204" pitchFamily="34" charset="0"/>
              </a:rPr>
              <a:t> intende bisogno di potere non come acquisizione di potere personale, quando piuttosto come il desiderio di influenzare e controllare gli altri per far sviluppate l’organizzazione nella quale si opera;</a:t>
            </a:r>
          </a:p>
          <a:p>
            <a:pPr marL="457200" lvl="0" indent="-457200">
              <a:buClr>
                <a:srgbClr val="549E39"/>
              </a:buClr>
              <a:buFont typeface="+mj-lt"/>
              <a:buAutoNum type="arabicParenR" startAt="3"/>
            </a:pPr>
            <a:r>
              <a:rPr lang="it-IT" sz="2200" b="1" i="1" dirty="0" smtClean="0">
                <a:solidFill>
                  <a:srgbClr val="455F51"/>
                </a:solidFill>
                <a:latin typeface="Arial" panose="020B0604020202020204" pitchFamily="34" charset="0"/>
                <a:ea typeface="Times New Roman" panose="02020603050405020304" pitchFamily="18" charset="0"/>
                <a:cs typeface="Arial" panose="020B0604020202020204" pitchFamily="34" charset="0"/>
              </a:rPr>
              <a:t>Affiliazione</a:t>
            </a:r>
            <a:r>
              <a:rPr lang="it-IT" sz="2200" b="1" dirty="0">
                <a:solidFill>
                  <a:srgbClr val="455F51"/>
                </a:solidFill>
                <a:latin typeface="Arial" panose="020B0604020202020204" pitchFamily="34" charset="0"/>
                <a:ea typeface="Times New Roman" panose="02020603050405020304" pitchFamily="18" charset="0"/>
                <a:cs typeface="Arial" panose="020B0604020202020204" pitchFamily="34" charset="0"/>
              </a:rPr>
              <a:t>:</a:t>
            </a:r>
            <a:endParaRPr lang="it-IT" sz="2200" dirty="0">
              <a:solidFill>
                <a:srgbClr val="455F51"/>
              </a:solidFill>
              <a:latin typeface="Arial" panose="020B0604020202020204" pitchFamily="34" charset="0"/>
              <a:ea typeface="Times New Roman" panose="02020603050405020304" pitchFamily="18" charset="0"/>
              <a:cs typeface="Arial" panose="020B0604020202020204" pitchFamily="34" charset="0"/>
            </a:endParaRPr>
          </a:p>
          <a:p>
            <a:pPr marL="457200" lvl="0" indent="-342900">
              <a:buClr>
                <a:srgbClr val="549E39"/>
              </a:buClr>
              <a:buFont typeface="Arial" panose="020B0604020202020204" pitchFamily="34" charset="0"/>
              <a:buChar char="•"/>
            </a:pPr>
            <a:r>
              <a:rPr lang="it-IT" sz="2200" dirty="0" smtClean="0">
                <a:solidFill>
                  <a:srgbClr val="455F51"/>
                </a:solidFill>
                <a:latin typeface="Arial" panose="020B0604020202020204" pitchFamily="34" charset="0"/>
                <a:ea typeface="Times New Roman" panose="02020603050405020304" pitchFamily="18" charset="0"/>
                <a:cs typeface="Arial" panose="020B0604020202020204" pitchFamily="34" charset="0"/>
              </a:rPr>
              <a:t> E</a:t>
            </a:r>
            <a:r>
              <a:rPr lang="it-IT" sz="2200" dirty="0">
                <a:solidFill>
                  <a:srgbClr val="455F51"/>
                </a:solidFill>
                <a:latin typeface="Arial" panose="020B0604020202020204" pitchFamily="34" charset="0"/>
                <a:ea typeface="Times New Roman" panose="02020603050405020304" pitchFamily="18" charset="0"/>
                <a:cs typeface="Arial" panose="020B0604020202020204" pitchFamily="34" charset="0"/>
              </a:rPr>
              <a:t>’ il bisogno di essere amati e accettati, di stabilire relazioni positive con le </a:t>
            </a:r>
            <a:r>
              <a:rPr lang="it-IT" sz="2200" dirty="0" err="1">
                <a:solidFill>
                  <a:srgbClr val="455F51"/>
                </a:solidFill>
                <a:latin typeface="Arial" panose="020B0604020202020204" pitchFamily="34" charset="0"/>
                <a:ea typeface="Times New Roman" panose="02020603050405020304" pitchFamily="18" charset="0"/>
                <a:cs typeface="Arial" panose="020B0604020202020204" pitchFamily="34" charset="0"/>
              </a:rPr>
              <a:t>latre</a:t>
            </a:r>
            <a:r>
              <a:rPr lang="it-IT" sz="2200" dirty="0">
                <a:solidFill>
                  <a:srgbClr val="455F51"/>
                </a:solidFill>
                <a:latin typeface="Arial" panose="020B0604020202020204" pitchFamily="34" charset="0"/>
                <a:ea typeface="Times New Roman" panose="02020603050405020304" pitchFamily="18" charset="0"/>
                <a:cs typeface="Arial" panose="020B0604020202020204" pitchFamily="34" charset="0"/>
              </a:rPr>
              <a:t> </a:t>
            </a:r>
            <a:r>
              <a:rPr lang="it-IT" sz="2200" dirty="0" smtClean="0">
                <a:solidFill>
                  <a:srgbClr val="455F51"/>
                </a:solidFill>
                <a:latin typeface="Arial" panose="020B0604020202020204" pitchFamily="34" charset="0"/>
                <a:ea typeface="Times New Roman" panose="02020603050405020304" pitchFamily="18" charset="0"/>
                <a:cs typeface="Arial" panose="020B0604020202020204" pitchFamily="34" charset="0"/>
              </a:rPr>
              <a:t>persone.</a:t>
            </a:r>
          </a:p>
          <a:p>
            <a:pPr marL="457200" lvl="0" indent="-342900">
              <a:buClr>
                <a:srgbClr val="549E39"/>
              </a:buClr>
              <a:buFont typeface="Arial" panose="020B0604020202020204" pitchFamily="34" charset="0"/>
              <a:buChar char="•"/>
            </a:pPr>
            <a:r>
              <a:rPr lang="it-IT" sz="2200" dirty="0">
                <a:solidFill>
                  <a:srgbClr val="455F51"/>
                </a:solidFill>
                <a:latin typeface="Arial" panose="020B0604020202020204" pitchFamily="34" charset="0"/>
                <a:ea typeface="Times New Roman" panose="02020603050405020304" pitchFamily="18" charset="0"/>
                <a:cs typeface="Arial" panose="020B0604020202020204" pitchFamily="34" charset="0"/>
              </a:rPr>
              <a:t> </a:t>
            </a:r>
            <a:r>
              <a:rPr lang="it-IT" sz="2200" dirty="0" smtClean="0">
                <a:solidFill>
                  <a:srgbClr val="455F51"/>
                </a:solidFill>
                <a:latin typeface="Arial" panose="020B0604020202020204" pitchFamily="34" charset="0"/>
                <a:ea typeface="Times New Roman" panose="02020603050405020304" pitchFamily="18" charset="0"/>
                <a:cs typeface="Arial" panose="020B0604020202020204" pitchFamily="34" charset="0"/>
              </a:rPr>
              <a:t>Le </a:t>
            </a:r>
            <a:r>
              <a:rPr lang="it-IT" sz="2200" dirty="0">
                <a:solidFill>
                  <a:srgbClr val="455F51"/>
                </a:solidFill>
                <a:latin typeface="Arial" panose="020B0604020202020204" pitchFamily="34" charset="0"/>
                <a:ea typeface="Times New Roman" panose="02020603050405020304" pitchFamily="18" charset="0"/>
                <a:cs typeface="Arial" panose="020B0604020202020204" pitchFamily="34" charset="0"/>
              </a:rPr>
              <a:t>persone con alto bisogno di affiliazione preferiscono lavorare in gruppo, sono più attente alla qualità delle relazioni sociali che non a vedersi riconosciuti meriti professionali. </a:t>
            </a:r>
          </a:p>
        </p:txBody>
      </p:sp>
      <p:sp>
        <p:nvSpPr>
          <p:cNvPr id="3" name="Titolo 2"/>
          <p:cNvSpPr>
            <a:spLocks noGrp="1"/>
          </p:cNvSpPr>
          <p:nvPr>
            <p:ph type="title"/>
          </p:nvPr>
        </p:nvSpPr>
        <p:spPr/>
        <p:txBody>
          <a:bodyPr/>
          <a:lstStyle/>
          <a:p>
            <a:r>
              <a:rPr lang="it-IT" sz="3600" b="1" dirty="0">
                <a:latin typeface="Arial" panose="020B0604020202020204" pitchFamily="34" charset="0"/>
                <a:cs typeface="Arial" panose="020B0604020202020204" pitchFamily="34" charset="0"/>
              </a:rPr>
              <a:t>David </a:t>
            </a:r>
            <a:r>
              <a:rPr lang="it-IT" sz="3600" b="1" dirty="0" err="1">
                <a:latin typeface="Arial" panose="020B0604020202020204" pitchFamily="34" charset="0"/>
                <a:cs typeface="Arial" panose="020B0604020202020204" pitchFamily="34" charset="0"/>
              </a:rPr>
              <a:t>McClelland</a:t>
            </a:r>
            <a:r>
              <a:rPr lang="it-IT" sz="3600" b="1" dirty="0">
                <a:latin typeface="Arial" panose="020B0604020202020204" pitchFamily="34" charset="0"/>
                <a:cs typeface="Arial" panose="020B0604020202020204" pitchFamily="34" charset="0"/>
              </a:rPr>
              <a:t> e la motivazione al successo</a:t>
            </a:r>
            <a:endParaRPr lang="it-IT" dirty="0"/>
          </a:p>
        </p:txBody>
      </p:sp>
    </p:spTree>
    <p:extLst>
      <p:ext uri="{BB962C8B-B14F-4D97-AF65-F5344CB8AC3E}">
        <p14:creationId xmlns:p14="http://schemas.microsoft.com/office/powerpoint/2010/main" val="23579360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979406"/>
            <a:ext cx="10972799" cy="4475181"/>
          </a:xfrm>
        </p:spPr>
        <p:txBody>
          <a:bodyPr>
            <a:normAutofit/>
          </a:bodyPr>
          <a:lstStyle/>
          <a:p>
            <a:pPr lvl="0">
              <a:buClr>
                <a:srgbClr val="549E39"/>
              </a:buClr>
            </a:pPr>
            <a:r>
              <a:rPr lang="it-IT" dirty="0">
                <a:solidFill>
                  <a:srgbClr val="455F51"/>
                </a:solidFill>
                <a:latin typeface="Arial" panose="020B0604020202020204" pitchFamily="34" charset="0"/>
                <a:ea typeface="Times New Roman" panose="02020603050405020304" pitchFamily="18" charset="0"/>
                <a:cs typeface="Arial" panose="020B0604020202020204" pitchFamily="34" charset="0"/>
              </a:rPr>
              <a:t>La teoria della motivazione di </a:t>
            </a:r>
            <a:r>
              <a:rPr lang="it-IT" dirty="0" err="1">
                <a:solidFill>
                  <a:srgbClr val="455F51"/>
                </a:solidFill>
                <a:latin typeface="Arial" panose="020B0604020202020204" pitchFamily="34" charset="0"/>
                <a:ea typeface="Times New Roman" panose="02020603050405020304" pitchFamily="18" charset="0"/>
                <a:cs typeface="Arial" panose="020B0604020202020204" pitchFamily="34" charset="0"/>
              </a:rPr>
              <a:t>McClelland</a:t>
            </a:r>
            <a:r>
              <a:rPr lang="it-IT" dirty="0">
                <a:solidFill>
                  <a:srgbClr val="455F51"/>
                </a:solidFill>
                <a:latin typeface="Arial" panose="020B0604020202020204" pitchFamily="34" charset="0"/>
                <a:ea typeface="Times New Roman" panose="02020603050405020304" pitchFamily="18" charset="0"/>
                <a:cs typeface="Arial" panose="020B0604020202020204" pitchFamily="34" charset="0"/>
              </a:rPr>
              <a:t> non prende in esame l’intera gamma dei bisogni umani, ma considera rilevanti solo le motivazioni apprese per </a:t>
            </a:r>
            <a:endParaRPr lang="it-IT" dirty="0" smtClean="0">
              <a:solidFill>
                <a:srgbClr val="455F51"/>
              </a:solidFill>
              <a:latin typeface="Arial" panose="020B0604020202020204" pitchFamily="34" charset="0"/>
              <a:ea typeface="Times New Roman" panose="02020603050405020304" pitchFamily="18" charset="0"/>
              <a:cs typeface="Arial" panose="020B0604020202020204" pitchFamily="34" charset="0"/>
            </a:endParaRPr>
          </a:p>
          <a:p>
            <a:pPr lvl="1">
              <a:buClr>
                <a:srgbClr val="549E39"/>
              </a:buClr>
              <a:buFont typeface="Arial" panose="020B0604020202020204" pitchFamily="34" charset="0"/>
              <a:buChar char="•"/>
            </a:pPr>
            <a:r>
              <a:rPr lang="it-IT" dirty="0" smtClean="0">
                <a:solidFill>
                  <a:srgbClr val="455F51"/>
                </a:solidFill>
                <a:latin typeface="Arial" panose="020B0604020202020204" pitchFamily="34" charset="0"/>
                <a:ea typeface="Times New Roman" panose="02020603050405020304" pitchFamily="18" charset="0"/>
                <a:cs typeface="Arial" panose="020B0604020202020204" pitchFamily="34" charset="0"/>
              </a:rPr>
              <a:t>il successo </a:t>
            </a:r>
          </a:p>
          <a:p>
            <a:pPr lvl="1">
              <a:buClr>
                <a:srgbClr val="549E39"/>
              </a:buClr>
              <a:buFont typeface="Arial" panose="020B0604020202020204" pitchFamily="34" charset="0"/>
              <a:buChar char="•"/>
            </a:pPr>
            <a:r>
              <a:rPr lang="it-IT" dirty="0" smtClean="0">
                <a:solidFill>
                  <a:srgbClr val="455F51"/>
                </a:solidFill>
                <a:latin typeface="Arial" panose="020B0604020202020204" pitchFamily="34" charset="0"/>
                <a:ea typeface="Times New Roman" panose="02020603050405020304" pitchFamily="18" charset="0"/>
                <a:cs typeface="Arial" panose="020B0604020202020204" pitchFamily="34" charset="0"/>
              </a:rPr>
              <a:t>l’affiliazione</a:t>
            </a:r>
          </a:p>
          <a:p>
            <a:pPr lvl="1">
              <a:buClr>
                <a:srgbClr val="549E39"/>
              </a:buClr>
              <a:buFont typeface="Arial" panose="020B0604020202020204" pitchFamily="34" charset="0"/>
              <a:buChar char="•"/>
            </a:pPr>
            <a:r>
              <a:rPr lang="it-IT" dirty="0" smtClean="0">
                <a:solidFill>
                  <a:srgbClr val="455F51"/>
                </a:solidFill>
                <a:latin typeface="Arial" panose="020B0604020202020204" pitchFamily="34" charset="0"/>
                <a:ea typeface="Times New Roman" panose="02020603050405020304" pitchFamily="18" charset="0"/>
                <a:cs typeface="Arial" panose="020B0604020202020204" pitchFamily="34" charset="0"/>
              </a:rPr>
              <a:t>il potere </a:t>
            </a:r>
          </a:p>
          <a:p>
            <a:pPr lvl="0">
              <a:buClr>
                <a:srgbClr val="549E39"/>
              </a:buClr>
            </a:pPr>
            <a:r>
              <a:rPr lang="it-IT" dirty="0" smtClean="0">
                <a:solidFill>
                  <a:srgbClr val="455F51"/>
                </a:solidFill>
                <a:latin typeface="Arial" panose="020B0604020202020204" pitchFamily="34" charset="0"/>
                <a:ea typeface="Times New Roman" panose="02020603050405020304" pitchFamily="18" charset="0"/>
                <a:cs typeface="Arial" panose="020B0604020202020204" pitchFamily="34" charset="0"/>
              </a:rPr>
              <a:t>queste </a:t>
            </a:r>
            <a:r>
              <a:rPr lang="it-IT" dirty="0">
                <a:solidFill>
                  <a:srgbClr val="455F51"/>
                </a:solidFill>
                <a:latin typeface="Arial" panose="020B0604020202020204" pitchFamily="34" charset="0"/>
                <a:ea typeface="Times New Roman" panose="02020603050405020304" pitchFamily="18" charset="0"/>
                <a:cs typeface="Arial" panose="020B0604020202020204" pitchFamily="34" charset="0"/>
              </a:rPr>
              <a:t>infatti vengono definite come i principali incentivi che regolano il comportamento. </a:t>
            </a:r>
            <a:endParaRPr lang="it-IT" dirty="0" smtClean="0">
              <a:solidFill>
                <a:srgbClr val="455F51"/>
              </a:solidFill>
              <a:latin typeface="Arial" panose="020B0604020202020204" pitchFamily="34" charset="0"/>
              <a:ea typeface="Times New Roman" panose="02020603050405020304" pitchFamily="18" charset="0"/>
              <a:cs typeface="Arial" panose="020B0604020202020204" pitchFamily="34" charset="0"/>
            </a:endParaRPr>
          </a:p>
          <a:p>
            <a:pPr lvl="0">
              <a:buClr>
                <a:srgbClr val="549E39"/>
              </a:buClr>
            </a:pPr>
            <a:r>
              <a:rPr lang="it-IT" dirty="0" smtClean="0">
                <a:solidFill>
                  <a:srgbClr val="455F51"/>
                </a:solidFill>
                <a:latin typeface="Arial" panose="020B0604020202020204" pitchFamily="34" charset="0"/>
                <a:ea typeface="Times New Roman" panose="02020603050405020304" pitchFamily="18" charset="0"/>
                <a:cs typeface="Arial" panose="020B0604020202020204" pitchFamily="34" charset="0"/>
              </a:rPr>
              <a:t>Questi </a:t>
            </a:r>
            <a:r>
              <a:rPr lang="it-IT" dirty="0">
                <a:solidFill>
                  <a:srgbClr val="455F51"/>
                </a:solidFill>
                <a:latin typeface="Arial" panose="020B0604020202020204" pitchFamily="34" charset="0"/>
                <a:ea typeface="Times New Roman" panose="02020603050405020304" pitchFamily="18" charset="0"/>
                <a:cs typeface="Arial" panose="020B0604020202020204" pitchFamily="34" charset="0"/>
              </a:rPr>
              <a:t>tre bisogni sono appresi e non innati; si combinano tra loro in modo diverso da individuo a individuo, ma in modo che si verifichi una tendenziale predominanza di uno di essi. </a:t>
            </a:r>
            <a:endParaRPr lang="it-IT" sz="1800" dirty="0">
              <a:solidFill>
                <a:srgbClr val="455F51"/>
              </a:solidFill>
              <a:latin typeface="Arial" panose="020B0604020202020204" pitchFamily="34" charset="0"/>
              <a:ea typeface="Times New Roman" panose="02020603050405020304" pitchFamily="18" charset="0"/>
              <a:cs typeface="Arial" panose="020B0604020202020204" pitchFamily="34" charset="0"/>
            </a:endParaRPr>
          </a:p>
        </p:txBody>
      </p:sp>
      <p:sp>
        <p:nvSpPr>
          <p:cNvPr id="3" name="Titolo 2"/>
          <p:cNvSpPr>
            <a:spLocks noGrp="1"/>
          </p:cNvSpPr>
          <p:nvPr>
            <p:ph type="title"/>
          </p:nvPr>
        </p:nvSpPr>
        <p:spPr/>
        <p:txBody>
          <a:bodyPr/>
          <a:lstStyle/>
          <a:p>
            <a:r>
              <a:rPr lang="it-IT" sz="3600" b="1" dirty="0">
                <a:latin typeface="Arial" panose="020B0604020202020204" pitchFamily="34" charset="0"/>
                <a:cs typeface="Arial" panose="020B0604020202020204" pitchFamily="34" charset="0"/>
              </a:rPr>
              <a:t>David </a:t>
            </a:r>
            <a:r>
              <a:rPr lang="it-IT" sz="3600" b="1" dirty="0" err="1">
                <a:latin typeface="Arial" panose="020B0604020202020204" pitchFamily="34" charset="0"/>
                <a:cs typeface="Arial" panose="020B0604020202020204" pitchFamily="34" charset="0"/>
              </a:rPr>
              <a:t>McClelland</a:t>
            </a:r>
            <a:r>
              <a:rPr lang="it-IT" sz="3600" b="1" dirty="0">
                <a:latin typeface="Arial" panose="020B0604020202020204" pitchFamily="34" charset="0"/>
                <a:cs typeface="Arial" panose="020B0604020202020204" pitchFamily="34" charset="0"/>
              </a:rPr>
              <a:t> e la motivazione al successo</a:t>
            </a:r>
            <a:endParaRPr lang="it-IT" dirty="0"/>
          </a:p>
        </p:txBody>
      </p:sp>
    </p:spTree>
    <p:extLst>
      <p:ext uri="{BB962C8B-B14F-4D97-AF65-F5344CB8AC3E}">
        <p14:creationId xmlns:p14="http://schemas.microsoft.com/office/powerpoint/2010/main" val="6448193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990165"/>
            <a:ext cx="10972799" cy="4389120"/>
          </a:xfrm>
        </p:spPr>
        <p:txBody>
          <a:bodyPr/>
          <a:lstStyle/>
          <a:p>
            <a:pPr marR="180340" lvl="0">
              <a:buClr>
                <a:srgbClr val="549E39"/>
              </a:buClr>
            </a:pPr>
            <a:endParaRPr lang="it-IT" sz="2200" dirty="0" smtClean="0">
              <a:solidFill>
                <a:srgbClr val="455F51"/>
              </a:solidFill>
              <a:latin typeface="Arial" panose="020B0604020202020204" pitchFamily="34" charset="0"/>
              <a:ea typeface="Times New Roman" panose="02020603050405020304" pitchFamily="18" charset="0"/>
              <a:cs typeface="Arial" panose="020B0604020202020204" pitchFamily="34" charset="0"/>
            </a:endParaRPr>
          </a:p>
          <a:p>
            <a:pPr marR="180340" lvl="0">
              <a:buClr>
                <a:srgbClr val="549E39"/>
              </a:buClr>
            </a:pPr>
            <a:r>
              <a:rPr lang="it-IT" dirty="0" smtClean="0">
                <a:solidFill>
                  <a:srgbClr val="455F51"/>
                </a:solidFill>
                <a:latin typeface="Arial" panose="020B0604020202020204" pitchFamily="34" charset="0"/>
                <a:ea typeface="Times New Roman" panose="02020603050405020304" pitchFamily="18" charset="0"/>
                <a:cs typeface="Arial" panose="020B0604020202020204" pitchFamily="34" charset="0"/>
              </a:rPr>
              <a:t>Le </a:t>
            </a:r>
            <a:r>
              <a:rPr lang="it-IT" dirty="0">
                <a:solidFill>
                  <a:srgbClr val="455F51"/>
                </a:solidFill>
                <a:latin typeface="Arial" panose="020B0604020202020204" pitchFamily="34" charset="0"/>
                <a:ea typeface="Times New Roman" panose="02020603050405020304" pitchFamily="18" charset="0"/>
                <a:cs typeface="Arial" panose="020B0604020202020204" pitchFamily="34" charset="0"/>
              </a:rPr>
              <a:t>ricerche condotte con questo approccio indicano che i lavoratori con alto bisogno di riuscita raggiungono più facilmente risultati di successo nel lavoro e tendono ad inserirsi in contesti lavorativi che permettono loro di fare una carriera brillante</a:t>
            </a:r>
            <a:r>
              <a:rPr lang="it-IT" dirty="0" smtClean="0">
                <a:solidFill>
                  <a:srgbClr val="455F51"/>
                </a:solidFill>
                <a:latin typeface="Arial" panose="020B0604020202020204" pitchFamily="34" charset="0"/>
                <a:ea typeface="Times New Roman" panose="02020603050405020304" pitchFamily="18" charset="0"/>
                <a:cs typeface="Arial" panose="020B0604020202020204" pitchFamily="34" charset="0"/>
              </a:rPr>
              <a:t>.</a:t>
            </a:r>
          </a:p>
          <a:p>
            <a:pPr marL="0" marR="180340" lvl="0" indent="0">
              <a:buClr>
                <a:srgbClr val="549E39"/>
              </a:buClr>
              <a:buNone/>
            </a:pPr>
            <a:endParaRPr lang="it-IT" dirty="0">
              <a:solidFill>
                <a:srgbClr val="455F51"/>
              </a:solidFill>
              <a:latin typeface="Arial" panose="020B0604020202020204" pitchFamily="34" charset="0"/>
              <a:ea typeface="Times New Roman" panose="02020603050405020304" pitchFamily="18" charset="0"/>
              <a:cs typeface="Arial" panose="020B0604020202020204" pitchFamily="34" charset="0"/>
            </a:endParaRPr>
          </a:p>
          <a:p>
            <a:pPr marR="180340" lvl="0">
              <a:buClr>
                <a:srgbClr val="549E39"/>
              </a:buClr>
            </a:pPr>
            <a:r>
              <a:rPr lang="it-IT" dirty="0">
                <a:solidFill>
                  <a:srgbClr val="455F51"/>
                </a:solidFill>
                <a:latin typeface="Arial" panose="020B0604020202020204" pitchFamily="34" charset="0"/>
                <a:ea typeface="Times New Roman" panose="02020603050405020304" pitchFamily="18" charset="0"/>
                <a:cs typeface="Arial" panose="020B0604020202020204" pitchFamily="34" charset="0"/>
              </a:rPr>
              <a:t>Sulla base di questo approccio teorico sono stati realizzati interventi per potenziare la motivazione dei lavoratori in modo da porre in relazione i profili individuali con quei lavori che più facilmente permettono alle persone di realizzare i loro bisogni</a:t>
            </a:r>
            <a:r>
              <a:rPr lang="it-IT" dirty="0" smtClean="0">
                <a:solidFill>
                  <a:srgbClr val="455F51"/>
                </a:solidFill>
                <a:latin typeface="Arial" panose="020B0604020202020204" pitchFamily="34" charset="0"/>
                <a:ea typeface="Times New Roman" panose="02020603050405020304" pitchFamily="18" charset="0"/>
                <a:cs typeface="Arial" panose="020B0604020202020204" pitchFamily="34" charset="0"/>
              </a:rPr>
              <a:t>.</a:t>
            </a:r>
            <a:endParaRPr lang="it-IT" dirty="0">
              <a:solidFill>
                <a:srgbClr val="455F51"/>
              </a:solidFill>
              <a:latin typeface="Arial" panose="020B0604020202020204" pitchFamily="34" charset="0"/>
              <a:ea typeface="Times New Roman" panose="02020603050405020304" pitchFamily="18" charset="0"/>
              <a:cs typeface="Arial" panose="020B0604020202020204" pitchFamily="34" charset="0"/>
            </a:endParaRPr>
          </a:p>
        </p:txBody>
      </p:sp>
      <p:sp>
        <p:nvSpPr>
          <p:cNvPr id="3" name="Titolo 2"/>
          <p:cNvSpPr>
            <a:spLocks noGrp="1"/>
          </p:cNvSpPr>
          <p:nvPr>
            <p:ph type="title"/>
          </p:nvPr>
        </p:nvSpPr>
        <p:spPr/>
        <p:txBody>
          <a:bodyPr/>
          <a:lstStyle/>
          <a:p>
            <a:r>
              <a:rPr lang="it-IT" sz="3600" b="1" dirty="0">
                <a:latin typeface="Arial" panose="020B0604020202020204" pitchFamily="34" charset="0"/>
                <a:cs typeface="Arial" panose="020B0604020202020204" pitchFamily="34" charset="0"/>
              </a:rPr>
              <a:t>David </a:t>
            </a:r>
            <a:r>
              <a:rPr lang="it-IT" sz="3600" b="1" dirty="0" err="1">
                <a:latin typeface="Arial" panose="020B0604020202020204" pitchFamily="34" charset="0"/>
                <a:cs typeface="Arial" panose="020B0604020202020204" pitchFamily="34" charset="0"/>
              </a:rPr>
              <a:t>McClelland</a:t>
            </a:r>
            <a:r>
              <a:rPr lang="it-IT" sz="3600" b="1" dirty="0">
                <a:latin typeface="Arial" panose="020B0604020202020204" pitchFamily="34" charset="0"/>
                <a:cs typeface="Arial" panose="020B0604020202020204" pitchFamily="34" charset="0"/>
              </a:rPr>
              <a:t> e la motivazione al successo</a:t>
            </a:r>
            <a:endParaRPr lang="it-IT" dirty="0"/>
          </a:p>
        </p:txBody>
      </p:sp>
    </p:spTree>
    <p:extLst>
      <p:ext uri="{BB962C8B-B14F-4D97-AF65-F5344CB8AC3E}">
        <p14:creationId xmlns:p14="http://schemas.microsoft.com/office/powerpoint/2010/main" val="29874154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07284"/>
            <a:ext cx="10972799" cy="4701091"/>
          </a:xfrm>
        </p:spPr>
        <p:txBody>
          <a:bodyPr>
            <a:normAutofit fontScale="92500" lnSpcReduction="10000"/>
          </a:bodyPr>
          <a:lstStyle/>
          <a:p>
            <a:pPr marL="0" indent="0">
              <a:spcAft>
                <a:spcPts val="0"/>
              </a:spcAft>
              <a:buNone/>
            </a:pPr>
            <a:r>
              <a:rPr lang="it-IT" dirty="0" smtClean="0">
                <a:latin typeface="Arial" panose="020B0604020202020204" pitchFamily="34" charset="0"/>
                <a:ea typeface="Times New Roman" panose="02020603050405020304" pitchFamily="18" charset="0"/>
                <a:cs typeface="Arial" panose="020B0604020202020204" pitchFamily="34" charset="0"/>
              </a:rPr>
              <a:t>Nel </a:t>
            </a:r>
            <a:r>
              <a:rPr lang="it-IT" dirty="0">
                <a:latin typeface="Arial" panose="020B0604020202020204" pitchFamily="34" charset="0"/>
                <a:ea typeface="Times New Roman" panose="02020603050405020304" pitchFamily="18" charset="0"/>
                <a:cs typeface="Arial" panose="020B0604020202020204" pitchFamily="34" charset="0"/>
              </a:rPr>
              <a:t>1963 Adams elaborò la teoria </a:t>
            </a:r>
            <a:r>
              <a:rPr lang="it-IT" dirty="0" smtClean="0">
                <a:latin typeface="Arial" panose="020B0604020202020204" pitchFamily="34" charset="0"/>
                <a:ea typeface="Times New Roman" panose="02020603050405020304" pitchFamily="18" charset="0"/>
                <a:cs typeface="Arial" panose="020B0604020202020204" pitchFamily="34" charset="0"/>
              </a:rPr>
              <a:t>dell’</a:t>
            </a:r>
            <a:r>
              <a:rPr lang="it-IT" b="1" i="1" dirty="0" smtClean="0">
                <a:latin typeface="Arial" panose="020B0604020202020204" pitchFamily="34" charset="0"/>
                <a:ea typeface="Times New Roman" panose="02020603050405020304" pitchFamily="18" charset="0"/>
                <a:cs typeface="Arial" panose="020B0604020202020204" pitchFamily="34" charset="0"/>
              </a:rPr>
              <a:t>equità percepita</a:t>
            </a:r>
            <a:r>
              <a:rPr lang="it-IT" dirty="0" smtClean="0">
                <a:latin typeface="Arial" panose="020B0604020202020204" pitchFamily="34" charset="0"/>
                <a:ea typeface="Times New Roman" panose="02020603050405020304" pitchFamily="18" charset="0"/>
                <a:cs typeface="Arial" panose="020B0604020202020204" pitchFamily="34" charset="0"/>
              </a:rPr>
              <a:t> </a:t>
            </a:r>
            <a:endParaRPr lang="it-IT" sz="2000" dirty="0">
              <a:latin typeface="Arial" panose="020B0604020202020204" pitchFamily="34" charset="0"/>
              <a:ea typeface="Times New Roman" panose="02020603050405020304" pitchFamily="18" charset="0"/>
              <a:cs typeface="Arial" panose="020B0604020202020204" pitchFamily="34" charset="0"/>
            </a:endParaRPr>
          </a:p>
          <a:p>
            <a:pPr marL="0" indent="0">
              <a:spcAft>
                <a:spcPts val="0"/>
              </a:spcAft>
              <a:buNone/>
            </a:pPr>
            <a:endParaRPr lang="it-IT" sz="2000" dirty="0">
              <a:latin typeface="Arial" panose="020B0604020202020204" pitchFamily="34" charset="0"/>
              <a:ea typeface="Times New Roman" panose="02020603050405020304" pitchFamily="18" charset="0"/>
              <a:cs typeface="Arial" panose="020B0604020202020204" pitchFamily="34" charset="0"/>
            </a:endParaRPr>
          </a:p>
          <a:p>
            <a:pPr marL="0" indent="0">
              <a:spcAft>
                <a:spcPts val="0"/>
              </a:spcAft>
              <a:buNone/>
            </a:pPr>
            <a:r>
              <a:rPr lang="it-IT" b="1" dirty="0">
                <a:latin typeface="Arial" panose="020B0604020202020204" pitchFamily="34" charset="0"/>
                <a:ea typeface="Times New Roman" panose="02020603050405020304" pitchFamily="18" charset="0"/>
                <a:cs typeface="Arial" panose="020B0604020202020204" pitchFamily="34" charset="0"/>
              </a:rPr>
              <a:t>La teoria dell’equità applicata all’economia e al lavoro</a:t>
            </a:r>
            <a:endParaRPr lang="it-IT" sz="2000" dirty="0">
              <a:latin typeface="Arial" panose="020B0604020202020204" pitchFamily="34" charset="0"/>
              <a:ea typeface="Times New Roman" panose="02020603050405020304" pitchFamily="18" charset="0"/>
              <a:cs typeface="Arial" panose="020B0604020202020204" pitchFamily="34" charset="0"/>
            </a:endParaRPr>
          </a:p>
          <a:p>
            <a:pPr marL="0" indent="0">
              <a:spcAft>
                <a:spcPts val="0"/>
              </a:spcAft>
              <a:buNone/>
            </a:pPr>
            <a:r>
              <a:rPr lang="it-IT" dirty="0">
                <a:latin typeface="Arial" panose="020B0604020202020204" pitchFamily="34" charset="0"/>
                <a:ea typeface="Times New Roman" panose="02020603050405020304" pitchFamily="18" charset="0"/>
                <a:cs typeface="Arial" panose="020B0604020202020204" pitchFamily="34" charset="0"/>
              </a:rPr>
              <a:t>Gli assunti principali della teoria dell’equità applicata al mondo del lavoro possono essere riassunte come segue:</a:t>
            </a:r>
            <a:endParaRPr lang="it-IT" sz="2000" dirty="0">
              <a:latin typeface="Arial" panose="020B0604020202020204" pitchFamily="34" charset="0"/>
              <a:ea typeface="Times New Roman" panose="02020603050405020304" pitchFamily="18" charset="0"/>
              <a:cs typeface="Arial" panose="020B0604020202020204" pitchFamily="34" charset="0"/>
            </a:endParaRPr>
          </a:p>
          <a:p>
            <a:pPr>
              <a:spcAft>
                <a:spcPts val="0"/>
              </a:spcAft>
              <a:buFont typeface="Wingdings" panose="05000000000000000000" pitchFamily="2" charset="2"/>
              <a:buChar char="§"/>
            </a:pPr>
            <a:r>
              <a:rPr lang="it-IT" dirty="0">
                <a:latin typeface="Arial" panose="020B0604020202020204" pitchFamily="34" charset="0"/>
                <a:ea typeface="Times New Roman" panose="02020603050405020304" pitchFamily="18" charset="0"/>
                <a:cs typeface="Arial" panose="020B0604020202020204" pitchFamily="34" charset="0"/>
              </a:rPr>
              <a:t>I dipendenti si aspettano di ricevere un reddito equo, ossia proporzionato al contributo che il loro lavoro offre all’organizzazione (</a:t>
            </a:r>
            <a:r>
              <a:rPr lang="it-IT" i="1" dirty="0" err="1">
                <a:latin typeface="Arial" panose="020B0604020202020204" pitchFamily="34" charset="0"/>
                <a:ea typeface="Times New Roman" panose="02020603050405020304" pitchFamily="18" charset="0"/>
                <a:cs typeface="Arial" panose="020B0604020202020204" pitchFamily="34" charset="0"/>
              </a:rPr>
              <a:t>equity</a:t>
            </a:r>
            <a:r>
              <a:rPr lang="it-IT" i="1" dirty="0">
                <a:latin typeface="Arial" panose="020B0604020202020204" pitchFamily="34" charset="0"/>
                <a:ea typeface="Times New Roman" panose="02020603050405020304" pitchFamily="18" charset="0"/>
                <a:cs typeface="Arial" panose="020B0604020202020204" pitchFamily="34" charset="0"/>
              </a:rPr>
              <a:t> </a:t>
            </a:r>
            <a:r>
              <a:rPr lang="it-IT" i="1" dirty="0" err="1">
                <a:latin typeface="Arial" panose="020B0604020202020204" pitchFamily="34" charset="0"/>
                <a:ea typeface="Times New Roman" panose="02020603050405020304" pitchFamily="18" charset="0"/>
                <a:cs typeface="Arial" panose="020B0604020202020204" pitchFamily="34" charset="0"/>
              </a:rPr>
              <a:t>norm</a:t>
            </a:r>
            <a:r>
              <a:rPr lang="it-IT" dirty="0">
                <a:latin typeface="Arial" panose="020B0604020202020204" pitchFamily="34" charset="0"/>
                <a:ea typeface="Times New Roman" panose="02020603050405020304" pitchFamily="18" charset="0"/>
                <a:cs typeface="Arial" panose="020B0604020202020204" pitchFamily="34" charset="0"/>
              </a:rPr>
              <a:t>)</a:t>
            </a:r>
            <a:endParaRPr lang="it-IT" sz="2000" dirty="0">
              <a:latin typeface="Arial" panose="020B0604020202020204" pitchFamily="34" charset="0"/>
              <a:ea typeface="Times New Roman" panose="02020603050405020304" pitchFamily="18" charset="0"/>
              <a:cs typeface="Arial" panose="020B0604020202020204" pitchFamily="34" charset="0"/>
            </a:endParaRPr>
          </a:p>
          <a:p>
            <a:pPr>
              <a:spcAft>
                <a:spcPts val="0"/>
              </a:spcAft>
              <a:buFont typeface="Wingdings" panose="05000000000000000000" pitchFamily="2" charset="2"/>
              <a:buChar char="§"/>
            </a:pPr>
            <a:r>
              <a:rPr lang="it-IT" dirty="0">
                <a:latin typeface="Arial" panose="020B0604020202020204" pitchFamily="34" charset="0"/>
                <a:ea typeface="Times New Roman" panose="02020603050405020304" pitchFamily="18" charset="0"/>
                <a:cs typeface="Arial" panose="020B0604020202020204" pitchFamily="34" charset="0"/>
              </a:rPr>
              <a:t>I dipendenti stabiliscono l’equità del trattamento ricevuto in base al confronto effettuato tra il proprio contributo e i risultati ottenuti da una parte  e dall’altra il contributo  e i risultati ottenuti dai loro </a:t>
            </a:r>
            <a:r>
              <a:rPr lang="it-IT" dirty="0" smtClean="0">
                <a:latin typeface="Arial" panose="020B0604020202020204" pitchFamily="34" charset="0"/>
                <a:ea typeface="Times New Roman" panose="02020603050405020304" pitchFamily="18" charset="0"/>
                <a:cs typeface="Arial" panose="020B0604020202020204" pitchFamily="34" charset="0"/>
              </a:rPr>
              <a:t>colleghi</a:t>
            </a:r>
            <a:r>
              <a:rPr lang="it-IT" sz="2000" dirty="0" smtClean="0">
                <a:latin typeface="Arial" panose="020B0604020202020204" pitchFamily="34" charset="0"/>
                <a:ea typeface="Times New Roman" panose="02020603050405020304" pitchFamily="18" charset="0"/>
                <a:cs typeface="Arial" panose="020B0604020202020204" pitchFamily="34" charset="0"/>
              </a:rPr>
              <a:t> </a:t>
            </a:r>
            <a:r>
              <a:rPr lang="it-IT" dirty="0" smtClean="0">
                <a:latin typeface="Arial" panose="020B0604020202020204" pitchFamily="34" charset="0"/>
                <a:ea typeface="Times New Roman" panose="02020603050405020304" pitchFamily="18" charset="0"/>
                <a:cs typeface="Arial" panose="020B0604020202020204" pitchFamily="34" charset="0"/>
              </a:rPr>
              <a:t>(confronto </a:t>
            </a:r>
            <a:r>
              <a:rPr lang="it-IT" dirty="0">
                <a:latin typeface="Arial" panose="020B0604020202020204" pitchFamily="34" charset="0"/>
                <a:ea typeface="Times New Roman" panose="02020603050405020304" pitchFamily="18" charset="0"/>
                <a:cs typeface="Arial" panose="020B0604020202020204" pitchFamily="34" charset="0"/>
              </a:rPr>
              <a:t>sociale )</a:t>
            </a:r>
            <a:endParaRPr lang="it-IT" sz="2000" dirty="0">
              <a:latin typeface="Arial" panose="020B0604020202020204" pitchFamily="34" charset="0"/>
              <a:ea typeface="Times New Roman" panose="02020603050405020304" pitchFamily="18" charset="0"/>
              <a:cs typeface="Arial" panose="020B0604020202020204" pitchFamily="34" charset="0"/>
            </a:endParaRPr>
          </a:p>
          <a:p>
            <a:pPr>
              <a:spcAft>
                <a:spcPts val="0"/>
              </a:spcAft>
              <a:buFont typeface="Wingdings" panose="05000000000000000000" pitchFamily="2" charset="2"/>
              <a:buChar char="§"/>
            </a:pPr>
            <a:r>
              <a:rPr lang="it-IT" dirty="0">
                <a:latin typeface="Arial" panose="020B0604020202020204" pitchFamily="34" charset="0"/>
                <a:ea typeface="Times New Roman" panose="02020603050405020304" pitchFamily="18" charset="0"/>
                <a:cs typeface="Arial" panose="020B0604020202020204" pitchFamily="34" charset="0"/>
              </a:rPr>
              <a:t>I dipendenti che si percepiscono come in una situazione ingiusta cercheranno di ridurre l'iniquità modificando </a:t>
            </a:r>
            <a:r>
              <a:rPr lang="it-IT" dirty="0" smtClean="0">
                <a:latin typeface="Arial" panose="020B0604020202020204" pitchFamily="34" charset="0"/>
                <a:ea typeface="Times New Roman" panose="02020603050405020304" pitchFamily="18" charset="0"/>
                <a:cs typeface="Arial" panose="020B0604020202020204" pitchFamily="34" charset="0"/>
              </a:rPr>
              <a:t>input </a:t>
            </a:r>
            <a:r>
              <a:rPr lang="it-IT" dirty="0">
                <a:latin typeface="Arial" panose="020B0604020202020204" pitchFamily="34" charset="0"/>
                <a:ea typeface="Times New Roman" panose="02020603050405020304" pitchFamily="18" charset="0"/>
                <a:cs typeface="Arial" panose="020B0604020202020204" pitchFamily="34" charset="0"/>
              </a:rPr>
              <a:t>e/o output nelle loro menti ("distorsione cognitiva"), oppure modificando input e/o output nella realtà, oppure abbandonando l'organizzazione (</a:t>
            </a:r>
            <a:r>
              <a:rPr lang="it-IT" dirty="0" err="1">
                <a:latin typeface="Arial" panose="020B0604020202020204" pitchFamily="34" charset="0"/>
                <a:ea typeface="Times New Roman" panose="02020603050405020304" pitchFamily="18" charset="0"/>
                <a:cs typeface="Arial" panose="020B0604020202020204" pitchFamily="34" charset="0"/>
              </a:rPr>
              <a:t>Carrell</a:t>
            </a:r>
            <a:r>
              <a:rPr lang="it-IT" dirty="0">
                <a:latin typeface="Arial" panose="020B0604020202020204" pitchFamily="34" charset="0"/>
                <a:ea typeface="Times New Roman" panose="02020603050405020304" pitchFamily="18" charset="0"/>
                <a:cs typeface="Arial" panose="020B0604020202020204" pitchFamily="34" charset="0"/>
              </a:rPr>
              <a:t> e </a:t>
            </a:r>
            <a:r>
              <a:rPr lang="it-IT" dirty="0" err="1">
                <a:latin typeface="Arial" panose="020B0604020202020204" pitchFamily="34" charset="0"/>
                <a:ea typeface="Times New Roman" panose="02020603050405020304" pitchFamily="18" charset="0"/>
                <a:cs typeface="Arial" panose="020B0604020202020204" pitchFamily="34" charset="0"/>
              </a:rPr>
              <a:t>Dittrich</a:t>
            </a:r>
            <a:r>
              <a:rPr lang="it-IT" dirty="0">
                <a:latin typeface="Arial" panose="020B0604020202020204" pitchFamily="34" charset="0"/>
                <a:ea typeface="Times New Roman" panose="02020603050405020304" pitchFamily="18" charset="0"/>
                <a:cs typeface="Arial" panose="020B0604020202020204" pitchFamily="34" charset="0"/>
              </a:rPr>
              <a:t>, 1978)</a:t>
            </a:r>
            <a:endParaRPr lang="it-IT" sz="2000" dirty="0">
              <a:latin typeface="Arial" panose="020B0604020202020204" pitchFamily="34" charset="0"/>
              <a:ea typeface="Times New Roman" panose="02020603050405020304" pitchFamily="18" charset="0"/>
              <a:cs typeface="Arial" panose="020B0604020202020204" pitchFamily="34" charset="0"/>
            </a:endParaRPr>
          </a:p>
          <a:p>
            <a:endParaRPr lang="it-IT" dirty="0"/>
          </a:p>
        </p:txBody>
      </p:sp>
      <p:sp>
        <p:nvSpPr>
          <p:cNvPr id="3" name="Titolo 2"/>
          <p:cNvSpPr>
            <a:spLocks noGrp="1"/>
          </p:cNvSpPr>
          <p:nvPr>
            <p:ph type="title"/>
          </p:nvPr>
        </p:nvSpPr>
        <p:spPr/>
        <p:txBody>
          <a:bodyPr>
            <a:normAutofit/>
          </a:bodyPr>
          <a:lstStyle/>
          <a:p>
            <a:r>
              <a:rPr lang="it-IT" sz="4000" b="1" dirty="0">
                <a:latin typeface="Arial" panose="020B0604020202020204" pitchFamily="34" charset="0"/>
                <a:ea typeface="Times New Roman" panose="02020603050405020304" pitchFamily="18" charset="0"/>
                <a:cs typeface="Arial" panose="020B0604020202020204" pitchFamily="34" charset="0"/>
              </a:rPr>
              <a:t>La teoria dell’equità di </a:t>
            </a:r>
            <a:r>
              <a:rPr lang="it-IT" sz="4000" b="1" dirty="0" smtClean="0">
                <a:latin typeface="Arial" panose="020B0604020202020204" pitchFamily="34" charset="0"/>
                <a:ea typeface="Times New Roman" panose="02020603050405020304" pitchFamily="18" charset="0"/>
                <a:cs typeface="Arial" panose="020B0604020202020204" pitchFamily="34" charset="0"/>
              </a:rPr>
              <a:t>Adams</a:t>
            </a:r>
            <a:endParaRPr lang="it-IT" sz="4000" dirty="0"/>
          </a:p>
        </p:txBody>
      </p:sp>
    </p:spTree>
    <p:extLst>
      <p:ext uri="{BB962C8B-B14F-4D97-AF65-F5344CB8AC3E}">
        <p14:creationId xmlns:p14="http://schemas.microsoft.com/office/powerpoint/2010/main" val="18033808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947134"/>
            <a:ext cx="10972799" cy="4453666"/>
          </a:xfrm>
        </p:spPr>
        <p:txBody>
          <a:bodyPr/>
          <a:lstStyle/>
          <a:p>
            <a:pPr marL="0" indent="0">
              <a:buNone/>
            </a:pPr>
            <a:r>
              <a:rPr lang="it-IT" dirty="0" smtClean="0">
                <a:latin typeface="Arial" panose="020B0604020202020204" pitchFamily="34" charset="0"/>
                <a:cs typeface="Arial" panose="020B0604020202020204" pitchFamily="34" charset="0"/>
              </a:rPr>
              <a:t>Gli </a:t>
            </a:r>
            <a:r>
              <a:rPr lang="it-IT" dirty="0">
                <a:latin typeface="Arial" panose="020B0604020202020204" pitchFamily="34" charset="0"/>
                <a:cs typeface="Arial" panose="020B0604020202020204" pitchFamily="34" charset="0"/>
              </a:rPr>
              <a:t>individui che vivono situazioni inique sono profondamente insoddisfatti. </a:t>
            </a:r>
            <a:endParaRPr lang="it-IT" dirty="0" smtClean="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Secondo </a:t>
            </a:r>
            <a:r>
              <a:rPr lang="it-IT" dirty="0">
                <a:latin typeface="Arial" panose="020B0604020202020204" pitchFamily="34" charset="0"/>
                <a:cs typeface="Arial" panose="020B0604020202020204" pitchFamily="34" charset="0"/>
              </a:rPr>
              <a:t>la teoria dell’equità, si sentono in difficoltà sia le persone che pensano di essere ripagate “troppo poco” per il lavoro  svolto sia quelle che pensano di essere state ripagate “troppo”. </a:t>
            </a:r>
            <a:r>
              <a:rPr lang="it-IT" dirty="0" smtClean="0">
                <a:latin typeface="Arial" panose="020B0604020202020204" pitchFamily="34" charset="0"/>
                <a:cs typeface="Arial" panose="020B0604020202020204" pitchFamily="34" charset="0"/>
              </a:rPr>
              <a:t>Le </a:t>
            </a:r>
            <a:r>
              <a:rPr lang="it-IT" dirty="0">
                <a:latin typeface="Arial" panose="020B0604020202020204" pitchFamily="34" charset="0"/>
                <a:cs typeface="Arial" panose="020B0604020202020204" pitchFamily="34" charset="0"/>
              </a:rPr>
              <a:t>prime possono provare senso di umiliazione, rabbia; le seconde possono provare senso di colpa o di vergogna. </a:t>
            </a:r>
            <a:endParaRPr lang="it-IT" dirty="0" smtClean="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Le </a:t>
            </a:r>
            <a:r>
              <a:rPr lang="it-IT" dirty="0">
                <a:latin typeface="Arial" panose="020B0604020202020204" pitchFamily="34" charset="0"/>
                <a:cs typeface="Arial" panose="020B0604020202020204" pitchFamily="34" charset="0"/>
              </a:rPr>
              <a:t>persone che si accorgono di vivere in un rapporto iniquo tentano di eliminare il loro disagio</a:t>
            </a:r>
            <a:r>
              <a:rPr lang="it-IT" dirty="0" smtClean="0">
                <a:latin typeface="Arial" panose="020B0604020202020204" pitchFamily="34" charset="0"/>
                <a:cs typeface="Arial" panose="020B0604020202020204" pitchFamily="34" charset="0"/>
              </a:rPr>
              <a:t>, </a:t>
            </a:r>
            <a:r>
              <a:rPr lang="it-IT" dirty="0">
                <a:latin typeface="Arial" panose="020B0604020202020204" pitchFamily="34" charset="0"/>
                <a:cs typeface="Arial" panose="020B0604020202020204" pitchFamily="34" charset="0"/>
              </a:rPr>
              <a:t>tramite il ripristino di una situazione di equità. </a:t>
            </a:r>
            <a:endParaRPr lang="it-IT" dirty="0" smtClean="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Quanto </a:t>
            </a:r>
            <a:r>
              <a:rPr lang="it-IT" dirty="0">
                <a:latin typeface="Arial" panose="020B0604020202020204" pitchFamily="34" charset="0"/>
                <a:cs typeface="Arial" panose="020B0604020202020204" pitchFamily="34" charset="0"/>
              </a:rPr>
              <a:t>più è alta la percezione di iniquità, tanto più alta sarà il disagio vissuto e tanto più forti saranno gli sforzi per ripristinare una situazione di equità (</a:t>
            </a:r>
            <a:r>
              <a:rPr lang="it-IT" dirty="0" err="1">
                <a:latin typeface="Arial" panose="020B0604020202020204" pitchFamily="34" charset="0"/>
                <a:cs typeface="Arial" panose="020B0604020202020204" pitchFamily="34" charset="0"/>
              </a:rPr>
              <a:t>Walster</a:t>
            </a:r>
            <a:r>
              <a:rPr lang="it-IT" dirty="0">
                <a:latin typeface="Arial" panose="020B0604020202020204" pitchFamily="34" charset="0"/>
                <a:cs typeface="Arial" panose="020B0604020202020204" pitchFamily="34" charset="0"/>
              </a:rPr>
              <a:t>, </a:t>
            </a:r>
            <a:r>
              <a:rPr lang="it-IT" dirty="0" err="1">
                <a:latin typeface="Arial" panose="020B0604020202020204" pitchFamily="34" charset="0"/>
                <a:cs typeface="Arial" panose="020B0604020202020204" pitchFamily="34" charset="0"/>
              </a:rPr>
              <a:t>Traupmann</a:t>
            </a:r>
            <a:r>
              <a:rPr lang="it-IT" dirty="0">
                <a:latin typeface="Arial" panose="020B0604020202020204" pitchFamily="34" charset="0"/>
                <a:cs typeface="Arial" panose="020B0604020202020204" pitchFamily="34" charset="0"/>
              </a:rPr>
              <a:t> e </a:t>
            </a:r>
            <a:r>
              <a:rPr lang="it-IT" dirty="0" err="1">
                <a:latin typeface="Arial" panose="020B0604020202020204" pitchFamily="34" charset="0"/>
                <a:cs typeface="Arial" panose="020B0604020202020204" pitchFamily="34" charset="0"/>
              </a:rPr>
              <a:t>Walster</a:t>
            </a:r>
            <a:r>
              <a:rPr lang="it-IT" dirty="0">
                <a:latin typeface="Arial" panose="020B0604020202020204" pitchFamily="34" charset="0"/>
                <a:cs typeface="Arial" panose="020B0604020202020204" pitchFamily="34" charset="0"/>
              </a:rPr>
              <a:t>, 1978)</a:t>
            </a: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ea typeface="Times New Roman" panose="02020603050405020304" pitchFamily="18" charset="0"/>
                <a:cs typeface="Arial" panose="020B0604020202020204" pitchFamily="34" charset="0"/>
              </a:rPr>
              <a:t>La teoria dell’equità di Adams</a:t>
            </a:r>
            <a:endParaRPr lang="it-IT" dirty="0"/>
          </a:p>
        </p:txBody>
      </p:sp>
    </p:spTree>
    <p:extLst>
      <p:ext uri="{BB962C8B-B14F-4D97-AF65-F5344CB8AC3E}">
        <p14:creationId xmlns:p14="http://schemas.microsoft.com/office/powerpoint/2010/main" val="18893860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990164"/>
            <a:ext cx="11051689" cy="4604274"/>
          </a:xfrm>
        </p:spPr>
        <p:txBody>
          <a:bodyPr>
            <a:normAutofit fontScale="92500" lnSpcReduction="10000"/>
          </a:bodyPr>
          <a:lstStyle/>
          <a:p>
            <a:pPr marL="0" indent="0">
              <a:buNone/>
            </a:pPr>
            <a:r>
              <a:rPr lang="it-IT" dirty="0">
                <a:latin typeface="Arial" panose="020B0604020202020204" pitchFamily="34" charset="0"/>
                <a:cs typeface="Arial" panose="020B0604020202020204" pitchFamily="34" charset="0"/>
              </a:rPr>
              <a:t>Il concetto di equità si basa sul confronto dinamico e relativo che il soggetto compie tra </a:t>
            </a:r>
            <a:r>
              <a:rPr lang="it-IT" dirty="0" smtClean="0">
                <a:latin typeface="Arial" panose="020B0604020202020204" pitchFamily="34" charset="0"/>
                <a:cs typeface="Arial" panose="020B0604020202020204" pitchFamily="34" charset="0"/>
              </a:rPr>
              <a:t>il </a:t>
            </a:r>
            <a:r>
              <a:rPr lang="it-IT" dirty="0">
                <a:latin typeface="Arial" panose="020B0604020202020204" pitchFamily="34" charset="0"/>
                <a:cs typeface="Arial" panose="020B0604020202020204" pitchFamily="34" charset="0"/>
              </a:rPr>
              <a:t>proprio contributo (input) fornito all’organizzazione e </a:t>
            </a:r>
            <a:r>
              <a:rPr lang="it-IT" dirty="0" smtClean="0">
                <a:latin typeface="Arial" panose="020B0604020202020204" pitchFamily="34" charset="0"/>
                <a:cs typeface="Arial" panose="020B0604020202020204" pitchFamily="34" charset="0"/>
              </a:rPr>
              <a:t>i </a:t>
            </a:r>
            <a:r>
              <a:rPr lang="it-IT" dirty="0">
                <a:latin typeface="Arial" panose="020B0604020202020204" pitchFamily="34" charset="0"/>
                <a:cs typeface="Arial" panose="020B0604020202020204" pitchFamily="34" charset="0"/>
              </a:rPr>
              <a:t>risultati che ottiene da questi (</a:t>
            </a:r>
            <a:r>
              <a:rPr lang="it-IT" dirty="0" err="1">
                <a:latin typeface="Arial" panose="020B0604020202020204" pitchFamily="34" charset="0"/>
                <a:cs typeface="Arial" panose="020B0604020202020204" pitchFamily="34" charset="0"/>
              </a:rPr>
              <a:t>outcome</a:t>
            </a:r>
            <a:r>
              <a:rPr lang="it-IT" dirty="0">
                <a:latin typeface="Arial" panose="020B0604020202020204" pitchFamily="34" charset="0"/>
                <a:cs typeface="Arial" panose="020B0604020202020204" pitchFamily="34" charset="0"/>
              </a:rPr>
              <a:t>).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Tale </a:t>
            </a:r>
            <a:r>
              <a:rPr lang="it-IT" dirty="0">
                <a:latin typeface="Arial" panose="020B0604020202020204" pitchFamily="34" charset="0"/>
                <a:cs typeface="Arial" panose="020B0604020202020204" pitchFamily="34" charset="0"/>
              </a:rPr>
              <a:t>confronto è dinamico </a:t>
            </a:r>
            <a:r>
              <a:rPr lang="it-IT" dirty="0" smtClean="0">
                <a:latin typeface="Arial" panose="020B0604020202020204" pitchFamily="34" charset="0"/>
                <a:cs typeface="Arial" panose="020B0604020202020204" pitchFamily="34" charset="0"/>
              </a:rPr>
              <a:t>perché </a:t>
            </a:r>
            <a:r>
              <a:rPr lang="it-IT" dirty="0">
                <a:latin typeface="Arial" panose="020B0604020202020204" pitchFamily="34" charset="0"/>
                <a:cs typeface="Arial" panose="020B0604020202020204" pitchFamily="34" charset="0"/>
              </a:rPr>
              <a:t>le condizioni dello scambio sociale possono mutare nel tempo, ma è soprattutto relativo poiché la valutazione avviene comparando il rapporto </a:t>
            </a:r>
            <a:r>
              <a:rPr lang="it-IT" dirty="0" err="1">
                <a:latin typeface="Arial" panose="020B0604020202020204" pitchFamily="34" charset="0"/>
                <a:cs typeface="Arial" panose="020B0604020202020204" pitchFamily="34" charset="0"/>
              </a:rPr>
              <a:t>outcome</a:t>
            </a:r>
            <a:r>
              <a:rPr lang="it-IT" dirty="0">
                <a:latin typeface="Arial" panose="020B0604020202020204" pitchFamily="34" charset="0"/>
                <a:cs typeface="Arial" panose="020B0604020202020204" pitchFamily="34" charset="0"/>
              </a:rPr>
              <a:t>/input individuale con quello di un </a:t>
            </a:r>
            <a:r>
              <a:rPr lang="it-IT" b="1" dirty="0">
                <a:latin typeface="Arial" panose="020B0604020202020204" pitchFamily="34" charset="0"/>
                <a:cs typeface="Arial" panose="020B0604020202020204" pitchFamily="34" charset="0"/>
              </a:rPr>
              <a:t>referente</a:t>
            </a:r>
            <a:r>
              <a:rPr lang="it-IT" dirty="0">
                <a:latin typeface="Arial" panose="020B0604020202020204" pitchFamily="34" charset="0"/>
                <a:cs typeface="Arial" panose="020B0604020202020204" pitchFamily="34" charset="0"/>
              </a:rPr>
              <a:t>.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Tuttavia</a:t>
            </a:r>
            <a:r>
              <a:rPr lang="it-IT" dirty="0">
                <a:latin typeface="Arial" panose="020B0604020202020204" pitchFamily="34" charset="0"/>
                <a:cs typeface="Arial" panose="020B0604020202020204" pitchFamily="34" charset="0"/>
              </a:rPr>
              <a:t>, gli elementi essenziali di tale rapporto risultano definiti socialmente e soggettivamente o difficilmente identificabili e misurabili.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Il </a:t>
            </a:r>
            <a:r>
              <a:rPr lang="it-IT" dirty="0">
                <a:latin typeface="Arial" panose="020B0604020202020204" pitchFamily="34" charset="0"/>
                <a:cs typeface="Arial" panose="020B0604020202020204" pitchFamily="34" charset="0"/>
              </a:rPr>
              <a:t>referente esterno è scelto dal soggetto, attraverso un processo non sempre razionale e consapevole, ed è quindi difficilmente definibile qualora lo scambio entro confini ampi.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La </a:t>
            </a:r>
            <a:r>
              <a:rPr lang="it-IT" dirty="0">
                <a:latin typeface="Arial" panose="020B0604020202020204" pitchFamily="34" charset="0"/>
                <a:cs typeface="Arial" panose="020B0604020202020204" pitchFamily="34" charset="0"/>
              </a:rPr>
              <a:t>natura sintetica della valutazione di input e </a:t>
            </a:r>
            <a:r>
              <a:rPr lang="it-IT" dirty="0" err="1">
                <a:latin typeface="Arial" panose="020B0604020202020204" pitchFamily="34" charset="0"/>
                <a:cs typeface="Arial" panose="020B0604020202020204" pitchFamily="34" charset="0"/>
              </a:rPr>
              <a:t>outcome</a:t>
            </a:r>
            <a:r>
              <a:rPr lang="it-IT" dirty="0">
                <a:latin typeface="Arial" panose="020B0604020202020204" pitchFamily="34" charset="0"/>
                <a:cs typeface="Arial" panose="020B0604020202020204" pitchFamily="34" charset="0"/>
              </a:rPr>
              <a:t> nascondono al suo interno notevole varietà in termini di elementi soggettivamente considerati a numeratore e a denominatore, nonché differenziali di ponderazione </a:t>
            </a:r>
            <a:r>
              <a:rPr lang="it-IT" dirty="0" smtClean="0">
                <a:latin typeface="Arial" panose="020B0604020202020204" pitchFamily="34" charset="0"/>
                <a:cs typeface="Arial" panose="020B0604020202020204" pitchFamily="34" charset="0"/>
              </a:rPr>
              <a:t>notevole</a:t>
            </a:r>
            <a:r>
              <a:rPr lang="it-IT" dirty="0">
                <a:latin typeface="Arial" panose="020B0604020202020204" pitchFamily="34" charset="0"/>
                <a:cs typeface="Arial" panose="020B0604020202020204" pitchFamily="34" charset="0"/>
              </a:rPr>
              <a:t>.</a:t>
            </a:r>
          </a:p>
        </p:txBody>
      </p:sp>
      <p:sp>
        <p:nvSpPr>
          <p:cNvPr id="3" name="Titolo 2"/>
          <p:cNvSpPr>
            <a:spLocks noGrp="1"/>
          </p:cNvSpPr>
          <p:nvPr>
            <p:ph type="title"/>
          </p:nvPr>
        </p:nvSpPr>
        <p:spPr/>
        <p:txBody>
          <a:bodyPr/>
          <a:lstStyle/>
          <a:p>
            <a:r>
              <a:rPr lang="it-IT" sz="4000" b="1" dirty="0">
                <a:latin typeface="Arial" panose="020B0604020202020204" pitchFamily="34" charset="0"/>
                <a:ea typeface="Times New Roman" panose="02020603050405020304" pitchFamily="18" charset="0"/>
                <a:cs typeface="Arial" panose="020B0604020202020204" pitchFamily="34" charset="0"/>
              </a:rPr>
              <a:t>La teoria dell’equità di Adams</a:t>
            </a:r>
            <a:endParaRPr lang="it-IT" dirty="0"/>
          </a:p>
        </p:txBody>
      </p:sp>
    </p:spTree>
    <p:extLst>
      <p:ext uri="{BB962C8B-B14F-4D97-AF65-F5344CB8AC3E}">
        <p14:creationId xmlns:p14="http://schemas.microsoft.com/office/powerpoint/2010/main" val="3444590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39558"/>
            <a:ext cx="10972800" cy="4765637"/>
          </a:xfrm>
        </p:spPr>
        <p:txBody>
          <a:bodyPr>
            <a:normAutofit fontScale="92500" lnSpcReduction="10000"/>
          </a:bodyPr>
          <a:lstStyle/>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La </a:t>
            </a:r>
            <a:r>
              <a:rPr lang="it-IT" dirty="0">
                <a:latin typeface="Arial" panose="020B0604020202020204" pitchFamily="34" charset="0"/>
                <a:cs typeface="Arial" panose="020B0604020202020204" pitchFamily="34" charset="0"/>
              </a:rPr>
              <a:t>non equità, o </a:t>
            </a:r>
            <a:r>
              <a:rPr lang="it-IT" dirty="0" err="1">
                <a:latin typeface="Arial" panose="020B0604020202020204" pitchFamily="34" charset="0"/>
                <a:cs typeface="Arial" panose="020B0604020202020204" pitchFamily="34" charset="0"/>
              </a:rPr>
              <a:t>inequità</a:t>
            </a:r>
            <a:r>
              <a:rPr lang="it-IT" dirty="0">
                <a:latin typeface="Arial" panose="020B0604020202020204" pitchFamily="34" charset="0"/>
                <a:cs typeface="Arial" panose="020B0604020202020204" pitchFamily="34" charset="0"/>
              </a:rPr>
              <a:t>, può essere una “sotto-equità” (il rapporto è percepito come inferiore rispetto al termine di paragone) o “sopra-equità” (la percezione di beneficiare di un rapporto migliore) e porta a conseguenze come:</a:t>
            </a:r>
          </a:p>
          <a:p>
            <a:pPr lvl="0"/>
            <a:r>
              <a:rPr lang="it-IT" dirty="0">
                <a:latin typeface="Arial" panose="020B0604020202020204" pitchFamily="34" charset="0"/>
                <a:cs typeface="Arial" panose="020B0604020202020204" pitchFamily="34" charset="0"/>
              </a:rPr>
              <a:t>Modifica degli input o dei risultati che causano un abbassamento del livello di qualità/quantità della prestazione (ad esempio variando l’impegno lavorativo sia in termini di aumento che di diminuzione);</a:t>
            </a:r>
          </a:p>
          <a:p>
            <a:pPr lvl="0"/>
            <a:r>
              <a:rPr lang="it-IT" dirty="0">
                <a:latin typeface="Arial" panose="020B0604020202020204" pitchFamily="34" charset="0"/>
                <a:cs typeface="Arial" panose="020B0604020202020204" pitchFamily="34" charset="0"/>
              </a:rPr>
              <a:t>Modifica delle percezioni di reciprocità che portano a riconsiderare il valore e l’intensità di input/output lavorativi (ad esempio cercando di ottenere maggiori riconoscimenti);</a:t>
            </a:r>
          </a:p>
          <a:p>
            <a:pPr lvl="0"/>
            <a:r>
              <a:rPr lang="it-IT" dirty="0">
                <a:latin typeface="Arial" panose="020B0604020202020204" pitchFamily="34" charset="0"/>
                <a:cs typeface="Arial" panose="020B0604020202020204" pitchFamily="34" charset="0"/>
              </a:rPr>
              <a:t>Modifica dei referenti del confronto sociale (ad esempio cercando di screditarlo o di sabotare la sua attività);</a:t>
            </a:r>
          </a:p>
          <a:p>
            <a:pPr lvl="0"/>
            <a:r>
              <a:rPr lang="it-IT" dirty="0">
                <a:latin typeface="Arial" panose="020B0604020202020204" pitchFamily="34" charset="0"/>
                <a:cs typeface="Arial" panose="020B0604020202020204" pitchFamily="34" charset="0"/>
              </a:rPr>
              <a:t>Cambiamenti reali o psicologici (ad esempio chiedendo il trasferimento ad un altro settore dell’organizzazione, oppure cambiando l’oggetto del confronto</a:t>
            </a:r>
            <a:r>
              <a:rPr lang="it-IT" dirty="0" smtClean="0">
                <a:latin typeface="Arial" panose="020B0604020202020204" pitchFamily="34" charset="0"/>
                <a:cs typeface="Arial" panose="020B0604020202020204" pitchFamily="34" charset="0"/>
              </a:rPr>
              <a:t>).</a:t>
            </a:r>
            <a:endParaRPr lang="it-IT" dirty="0">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lstStyle/>
          <a:p>
            <a:r>
              <a:rPr lang="it-IT" sz="4000" b="1" dirty="0">
                <a:latin typeface="Arial" panose="020B0604020202020204" pitchFamily="34" charset="0"/>
                <a:ea typeface="Times New Roman" panose="02020603050405020304" pitchFamily="18" charset="0"/>
                <a:cs typeface="Arial" panose="020B0604020202020204" pitchFamily="34" charset="0"/>
              </a:rPr>
              <a:t>La teoria dell’equità di Adams</a:t>
            </a:r>
            <a:endParaRPr lang="it-IT" dirty="0"/>
          </a:p>
        </p:txBody>
      </p:sp>
    </p:spTree>
    <p:extLst>
      <p:ext uri="{BB962C8B-B14F-4D97-AF65-F5344CB8AC3E}">
        <p14:creationId xmlns:p14="http://schemas.microsoft.com/office/powerpoint/2010/main" val="28965048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39558"/>
            <a:ext cx="10972799" cy="4765637"/>
          </a:xfrm>
        </p:spPr>
        <p:txBody>
          <a:bodyPr>
            <a:normAutofit lnSpcReduction="10000"/>
          </a:bodyPr>
          <a:lstStyle/>
          <a:p>
            <a:pPr marL="0" indent="0">
              <a:buNone/>
            </a:pPr>
            <a:r>
              <a:rPr lang="it-IT" sz="2200" dirty="0">
                <a:latin typeface="Arial" panose="020B0604020202020204" pitchFamily="34" charset="0"/>
                <a:cs typeface="Arial" panose="020B0604020202020204" pitchFamily="34" charset="0"/>
              </a:rPr>
              <a:t>Secondo la teoria dell’equità formulata da Adams, la constatazione di un’iniquità determina delle azioni per ristabilire l’equità. Tali azioni possono far variare la ratio del dipendente o di quello di riferimento, possono cioè agire sulle componenti della contribuzione o della retribuzione. </a:t>
            </a:r>
          </a:p>
          <a:p>
            <a:pPr marL="0" indent="0">
              <a:buNone/>
            </a:pPr>
            <a:r>
              <a:rPr lang="it-IT" sz="2200" dirty="0">
                <a:latin typeface="Arial" panose="020B0604020202020204" pitchFamily="34" charset="0"/>
                <a:cs typeface="Arial" panose="020B0604020202020204" pitchFamily="34" charset="0"/>
              </a:rPr>
              <a:t>Per garantire ad ogni dipendente un trattamento equo, vengono messe in evidenza quattro regole fondamentali</a:t>
            </a:r>
            <a:r>
              <a:rPr lang="it-IT" sz="2200" dirty="0" smtClean="0">
                <a:latin typeface="Arial" panose="020B0604020202020204" pitchFamily="34" charset="0"/>
                <a:cs typeface="Arial" panose="020B0604020202020204" pitchFamily="34" charset="0"/>
              </a:rPr>
              <a:t>:</a:t>
            </a:r>
            <a:endParaRPr lang="it-IT" sz="2200" dirty="0">
              <a:latin typeface="Arial" panose="020B0604020202020204" pitchFamily="34" charset="0"/>
              <a:cs typeface="Arial" panose="020B0604020202020204" pitchFamily="34" charset="0"/>
            </a:endParaRPr>
          </a:p>
          <a:p>
            <a:pPr marL="457200" lvl="0" indent="-457200">
              <a:buClr>
                <a:srgbClr val="549E39"/>
              </a:buClr>
              <a:buFont typeface="+mj-lt"/>
              <a:buAutoNum type="arabicParenR"/>
            </a:pPr>
            <a:r>
              <a:rPr lang="it-IT" sz="2200" b="1" dirty="0">
                <a:solidFill>
                  <a:srgbClr val="455F51"/>
                </a:solidFill>
                <a:latin typeface="Arial" panose="020B0604020202020204" pitchFamily="34" charset="0"/>
                <a:cs typeface="Arial" panose="020B0604020202020204" pitchFamily="34" charset="0"/>
              </a:rPr>
              <a:t>Garantire ad ognuno una valutazione affidabile della propria contribuzione</a:t>
            </a:r>
            <a:r>
              <a:rPr lang="it-IT" sz="2200" dirty="0">
                <a:solidFill>
                  <a:srgbClr val="455F51"/>
                </a:solidFill>
                <a:latin typeface="Arial" panose="020B0604020202020204" pitchFamily="34" charset="0"/>
                <a:cs typeface="Arial" panose="020B0604020202020204" pitchFamily="34" charset="0"/>
              </a:rPr>
              <a:t>. Il lavoro, il modo cui lo porta avanti e i risultati ottenuti sono tre componenti essenziali della contribuzione del dipendente. Occorre fare attenzione a che cosa il dipendente considera fondamentale per la valutazione del suo lavoro. </a:t>
            </a:r>
            <a:r>
              <a:rPr lang="it-IT" sz="2200" dirty="0" smtClean="0">
                <a:solidFill>
                  <a:srgbClr val="455F51"/>
                </a:solidFill>
                <a:latin typeface="Arial" panose="020B0604020202020204" pitchFamily="34" charset="0"/>
                <a:cs typeface="Arial" panose="020B0604020202020204" pitchFamily="34" charset="0"/>
              </a:rPr>
              <a:t>E</a:t>
            </a:r>
            <a:r>
              <a:rPr lang="it-IT" sz="2200" dirty="0">
                <a:solidFill>
                  <a:srgbClr val="455F51"/>
                </a:solidFill>
                <a:latin typeface="Arial" panose="020B0604020202020204" pitchFamily="34" charset="0"/>
                <a:cs typeface="Arial" panose="020B0604020202020204" pitchFamily="34" charset="0"/>
              </a:rPr>
              <a:t>’ necessario anche porre molta attenzione al "come" il modo di lavorare e i risultati ottenuti sono misurati, attraverso un affidabile sistema di valutazione. La credibilità del sistema di aggiornamento periodico delle valutazioni è fondamentale. La fiducia nelle procedure e nelle persone che le applicano garantisce che ci sia anche la fiducia nella valutazione.</a:t>
            </a: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ea typeface="Times New Roman" panose="02020603050405020304" pitchFamily="18" charset="0"/>
                <a:cs typeface="Arial" panose="020B0604020202020204" pitchFamily="34" charset="0"/>
              </a:rPr>
              <a:t>La teoria dell’equità di Adams</a:t>
            </a:r>
            <a:endParaRPr lang="it-IT" dirty="0"/>
          </a:p>
        </p:txBody>
      </p:sp>
    </p:spTree>
    <p:extLst>
      <p:ext uri="{BB962C8B-B14F-4D97-AF65-F5344CB8AC3E}">
        <p14:creationId xmlns:p14="http://schemas.microsoft.com/office/powerpoint/2010/main" val="13543674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591057"/>
            <a:ext cx="10972799" cy="5132472"/>
          </a:xfrm>
        </p:spPr>
        <p:txBody>
          <a:bodyPr>
            <a:normAutofit fontScale="92500" lnSpcReduction="20000"/>
          </a:bodyPr>
          <a:lstStyle/>
          <a:p>
            <a:pPr marL="457200" indent="-457200">
              <a:buFont typeface="+mj-lt"/>
              <a:buAutoNum type="arabicParenR" startAt="2"/>
            </a:pPr>
            <a:endParaRPr lang="it-IT" dirty="0" smtClean="0">
              <a:latin typeface="Arial" panose="020B0604020202020204" pitchFamily="34" charset="0"/>
              <a:cs typeface="Arial" panose="020B0604020202020204" pitchFamily="34" charset="0"/>
            </a:endParaRPr>
          </a:p>
          <a:p>
            <a:pPr marL="457200" indent="-457200">
              <a:buFont typeface="+mj-lt"/>
              <a:buAutoNum type="arabicParenR" startAt="2"/>
            </a:pPr>
            <a:r>
              <a:rPr lang="it-IT" b="1" dirty="0" smtClean="0">
                <a:latin typeface="Arial" panose="020B0604020202020204" pitchFamily="34" charset="0"/>
                <a:cs typeface="Arial" panose="020B0604020202020204" pitchFamily="34" charset="0"/>
              </a:rPr>
              <a:t>Offrire </a:t>
            </a:r>
            <a:r>
              <a:rPr lang="it-IT" b="1" dirty="0">
                <a:latin typeface="Arial" panose="020B0604020202020204" pitchFamily="34" charset="0"/>
                <a:cs typeface="Arial" panose="020B0604020202020204" pitchFamily="34" charset="0"/>
              </a:rPr>
              <a:t>ad ogni dipendente tutte le possibilità di aumentare il proprio contributo misurabile</a:t>
            </a:r>
            <a:r>
              <a:rPr lang="it-IT" dirty="0">
                <a:latin typeface="Arial" panose="020B0604020202020204" pitchFamily="34" charset="0"/>
                <a:cs typeface="Arial" panose="020B0604020202020204" pitchFamily="34" charset="0"/>
              </a:rPr>
              <a:t>. Il dipendente accetta la valutazione del suo contributo se è persuaso di aver beneficiato di buone condizioni per aspirare al livello voluto. Il dipendente è attento agli sforzi dell’azienda per sviluppare le sue competenze, attraverso la formazione, il </a:t>
            </a:r>
            <a:r>
              <a:rPr lang="it-IT" dirty="0" err="1">
                <a:latin typeface="Arial" panose="020B0604020202020204" pitchFamily="34" charset="0"/>
                <a:cs typeface="Arial" panose="020B0604020202020204" pitchFamily="34" charset="0"/>
              </a:rPr>
              <a:t>coaching</a:t>
            </a:r>
            <a:r>
              <a:rPr lang="it-IT" dirty="0">
                <a:latin typeface="Arial" panose="020B0604020202020204" pitchFamily="34" charset="0"/>
                <a:cs typeface="Arial" panose="020B0604020202020204" pitchFamily="34" charset="0"/>
              </a:rPr>
              <a:t>, l’accessibilità e la chiarezza delle mansioni, le capacità “tutoriali” del proprio manager. Avere a propria disposizione mezzi adatti e funzionali, beneficiare di programmi tecnologici sono considerate utili opzioni disponibili.</a:t>
            </a:r>
          </a:p>
          <a:p>
            <a:pPr marL="457200" indent="-457200">
              <a:buFont typeface="+mj-lt"/>
              <a:buAutoNum type="arabicParenR" startAt="2"/>
            </a:pPr>
            <a:r>
              <a:rPr lang="it-IT" b="1" dirty="0" smtClean="0">
                <a:latin typeface="Arial" panose="020B0604020202020204" pitchFamily="34" charset="0"/>
                <a:cs typeface="Arial" panose="020B0604020202020204" pitchFamily="34" charset="0"/>
              </a:rPr>
              <a:t>Esplicitare </a:t>
            </a:r>
            <a:r>
              <a:rPr lang="it-IT" b="1" dirty="0">
                <a:latin typeface="Arial" panose="020B0604020202020204" pitchFamily="34" charset="0"/>
                <a:cs typeface="Arial" panose="020B0604020202020204" pitchFamily="34" charset="0"/>
              </a:rPr>
              <a:t>chiaramente le regole relative a contribuzione e retribuzione</a:t>
            </a:r>
            <a:r>
              <a:rPr lang="it-IT" dirty="0">
                <a:latin typeface="Arial" panose="020B0604020202020204" pitchFamily="34" charset="0"/>
                <a:cs typeface="Arial" panose="020B0604020202020204" pitchFamily="34" charset="0"/>
              </a:rPr>
              <a:t>. Le regole di determinazione di ogni componente della retribuzione devono essere conosciute. In particolare, le modalità di determinazione degli elementi personalizzati, fissi o variabili, monetari o meno, immediati o differiti, devono essere comunicate. Ogni dipendente deve conoscere il legame tra aumento del suo contributo e aumento della sua retribuzione.</a:t>
            </a:r>
          </a:p>
          <a:p>
            <a:pPr marL="457200" indent="-457200">
              <a:buFont typeface="+mj-lt"/>
              <a:buAutoNum type="arabicParenR" startAt="2"/>
            </a:pPr>
            <a:r>
              <a:rPr lang="it-IT" b="1" dirty="0" smtClean="0">
                <a:latin typeface="Arial" panose="020B0604020202020204" pitchFamily="34" charset="0"/>
                <a:cs typeface="Arial" panose="020B0604020202020204" pitchFamily="34" charset="0"/>
              </a:rPr>
              <a:t>Rispettare </a:t>
            </a:r>
            <a:r>
              <a:rPr lang="it-IT" b="1" dirty="0">
                <a:latin typeface="Arial" panose="020B0604020202020204" pitchFamily="34" charset="0"/>
                <a:cs typeface="Arial" panose="020B0604020202020204" pitchFamily="34" charset="0"/>
              </a:rPr>
              <a:t>le regole annunciate e garantire le retribuzione meritate</a:t>
            </a:r>
            <a:r>
              <a:rPr lang="it-IT" dirty="0">
                <a:latin typeface="Arial" panose="020B0604020202020204" pitchFamily="34" charset="0"/>
                <a:cs typeface="Arial" panose="020B0604020202020204" pitchFamily="34" charset="0"/>
              </a:rPr>
              <a:t>. Occorre evitare che gli impegni presi non possano essere mantenuti per eventi congiunturali</a:t>
            </a:r>
            <a:r>
              <a:rPr lang="it-IT" dirty="0" smtClean="0">
                <a:latin typeface="Arial" panose="020B0604020202020204" pitchFamily="34" charset="0"/>
                <a:cs typeface="Arial" panose="020B0604020202020204" pitchFamily="34" charset="0"/>
              </a:rPr>
              <a:t>.</a:t>
            </a:r>
            <a:endParaRPr lang="it-IT" dirty="0">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lstStyle/>
          <a:p>
            <a:r>
              <a:rPr lang="it-IT" sz="4000" b="1" dirty="0">
                <a:latin typeface="Arial" panose="020B0604020202020204" pitchFamily="34" charset="0"/>
                <a:ea typeface="Times New Roman" panose="02020603050405020304" pitchFamily="18" charset="0"/>
                <a:cs typeface="Arial" panose="020B0604020202020204" pitchFamily="34" charset="0"/>
              </a:rPr>
              <a:t>La teoria dell’equità di Adams</a:t>
            </a:r>
            <a:endParaRPr lang="it-IT" dirty="0"/>
          </a:p>
        </p:txBody>
      </p:sp>
    </p:spTree>
    <p:extLst>
      <p:ext uri="{BB962C8B-B14F-4D97-AF65-F5344CB8AC3E}">
        <p14:creationId xmlns:p14="http://schemas.microsoft.com/office/powerpoint/2010/main" val="7196177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93346"/>
            <a:ext cx="10972799" cy="4485939"/>
          </a:xfrm>
        </p:spPr>
        <p:txBody>
          <a:bodyPr>
            <a:normAutofit/>
          </a:bodyPr>
          <a:lstStyle/>
          <a:p>
            <a:pPr marL="0" indent="0">
              <a:buNone/>
            </a:pPr>
            <a:r>
              <a:rPr lang="it-IT" dirty="0">
                <a:latin typeface="Arial" panose="020B0604020202020204" pitchFamily="34" charset="0"/>
                <a:cs typeface="Arial" panose="020B0604020202020204" pitchFamily="34" charset="0"/>
              </a:rPr>
              <a:t>Alcune ricerche dimostrano che </a:t>
            </a:r>
            <a:r>
              <a:rPr lang="it-IT" b="1" dirty="0">
                <a:latin typeface="Arial" panose="020B0604020202020204" pitchFamily="34" charset="0"/>
                <a:cs typeface="Arial" panose="020B0604020202020204" pitchFamily="34" charset="0"/>
              </a:rPr>
              <a:t>le persone che si sentono in “sopra-equità” interna agiscono principalmente sulla contribuzione</a:t>
            </a:r>
            <a:r>
              <a:rPr lang="it-IT" dirty="0">
                <a:latin typeface="Arial" panose="020B0604020202020204" pitchFamily="34" charset="0"/>
                <a:cs typeface="Arial" panose="020B0604020202020204" pitchFamily="34" charset="0"/>
              </a:rPr>
              <a:t>. Ci tengono a giustificare in questo modo la propria retribuzione per conservare tale beneficio. </a:t>
            </a:r>
            <a:endParaRPr lang="it-IT" dirty="0" smtClean="0">
              <a:latin typeface="Arial" panose="020B0604020202020204" pitchFamily="34" charset="0"/>
              <a:cs typeface="Arial" panose="020B0604020202020204" pitchFamily="34" charset="0"/>
            </a:endParaRPr>
          </a:p>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Gli </a:t>
            </a:r>
            <a:r>
              <a:rPr lang="it-IT" dirty="0">
                <a:latin typeface="Arial" panose="020B0604020202020204" pitchFamily="34" charset="0"/>
                <a:cs typeface="Arial" panose="020B0604020202020204" pitchFamily="34" charset="0"/>
              </a:rPr>
              <a:t>economisti hanno anche studiato </a:t>
            </a:r>
            <a:r>
              <a:rPr lang="it-IT" b="1" dirty="0">
                <a:latin typeface="Arial" panose="020B0604020202020204" pitchFamily="34" charset="0"/>
                <a:cs typeface="Arial" panose="020B0604020202020204" pitchFamily="34" charset="0"/>
              </a:rPr>
              <a:t>gli effetti della “sopra-equità” esterna</a:t>
            </a:r>
            <a:r>
              <a:rPr lang="it-IT" dirty="0">
                <a:latin typeface="Arial" panose="020B0604020202020204" pitchFamily="34" charset="0"/>
                <a:cs typeface="Arial" panose="020B0604020202020204" pitchFamily="34" charset="0"/>
              </a:rPr>
              <a:t>. </a:t>
            </a:r>
            <a:endParaRPr lang="it-IT" dirty="0" smtClean="0">
              <a:latin typeface="Arial" panose="020B0604020202020204" pitchFamily="34" charset="0"/>
              <a:cs typeface="Arial" panose="020B0604020202020204" pitchFamily="34" charset="0"/>
            </a:endParaRPr>
          </a:p>
          <a:p>
            <a:pPr lvl="1"/>
            <a:r>
              <a:rPr lang="it-IT" sz="2400" dirty="0" smtClean="0">
                <a:latin typeface="Arial" panose="020B0604020202020204" pitchFamily="34" charset="0"/>
                <a:cs typeface="Arial" panose="020B0604020202020204" pitchFamily="34" charset="0"/>
              </a:rPr>
              <a:t>Secondo </a:t>
            </a:r>
            <a:r>
              <a:rPr lang="it-IT" sz="2400" dirty="0">
                <a:latin typeface="Arial" panose="020B0604020202020204" pitchFamily="34" charset="0"/>
                <a:cs typeface="Arial" panose="020B0604020202020204" pitchFamily="34" charset="0"/>
              </a:rPr>
              <a:t>la teoria del salario di efficienza formulata da Robert </a:t>
            </a:r>
            <a:r>
              <a:rPr lang="it-IT" sz="2400" dirty="0" err="1">
                <a:latin typeface="Arial" panose="020B0604020202020204" pitchFamily="34" charset="0"/>
                <a:cs typeface="Arial" panose="020B0604020202020204" pitchFamily="34" charset="0"/>
              </a:rPr>
              <a:t>Solow</a:t>
            </a:r>
            <a:r>
              <a:rPr lang="it-IT" sz="2400" dirty="0">
                <a:latin typeface="Arial" panose="020B0604020202020204" pitchFamily="34" charset="0"/>
                <a:cs typeface="Arial" panose="020B0604020202020204" pitchFamily="34" charset="0"/>
              </a:rPr>
              <a:t>, riconoscere un salario superiore rispetto a quello di mercato accresce l’impegno e la produttività dei dipendenti. </a:t>
            </a:r>
            <a:endParaRPr lang="it-IT" sz="2400" dirty="0" smtClean="0">
              <a:latin typeface="Arial" panose="020B0604020202020204" pitchFamily="34" charset="0"/>
              <a:cs typeface="Arial" panose="020B0604020202020204" pitchFamily="34" charset="0"/>
            </a:endParaRPr>
          </a:p>
          <a:p>
            <a:pPr lvl="1"/>
            <a:r>
              <a:rPr lang="it-IT" sz="2400" dirty="0" smtClean="0">
                <a:latin typeface="Arial" panose="020B0604020202020204" pitchFamily="34" charset="0"/>
                <a:cs typeface="Arial" panose="020B0604020202020204" pitchFamily="34" charset="0"/>
              </a:rPr>
              <a:t>La </a:t>
            </a:r>
            <a:r>
              <a:rPr lang="it-IT" sz="2400" dirty="0">
                <a:latin typeface="Arial" panose="020B0604020202020204" pitchFamily="34" charset="0"/>
                <a:cs typeface="Arial" panose="020B0604020202020204" pitchFamily="34" charset="0"/>
              </a:rPr>
              <a:t>“sopra-equità” esterna ha un forte potere incentivante e può essere opposta a percezioni di “sotto-equità” interna. Il dipendente che avverte una “sotto-equità” interna agisce principalmente riducendo il suo contributo. </a:t>
            </a:r>
          </a:p>
        </p:txBody>
      </p:sp>
      <p:sp>
        <p:nvSpPr>
          <p:cNvPr id="3" name="Titolo 2"/>
          <p:cNvSpPr>
            <a:spLocks noGrp="1"/>
          </p:cNvSpPr>
          <p:nvPr>
            <p:ph type="title"/>
          </p:nvPr>
        </p:nvSpPr>
        <p:spPr/>
        <p:txBody>
          <a:bodyPr/>
          <a:lstStyle/>
          <a:p>
            <a:r>
              <a:rPr lang="it-IT" sz="4000" b="1" dirty="0">
                <a:latin typeface="Arial" panose="020B0604020202020204" pitchFamily="34" charset="0"/>
                <a:ea typeface="Times New Roman" panose="02020603050405020304" pitchFamily="18" charset="0"/>
                <a:cs typeface="Arial" panose="020B0604020202020204" pitchFamily="34" charset="0"/>
              </a:rPr>
              <a:t>La teoria dell’equità di Adams</a:t>
            </a:r>
            <a:endParaRPr lang="it-IT" dirty="0"/>
          </a:p>
        </p:txBody>
      </p:sp>
    </p:spTree>
    <p:extLst>
      <p:ext uri="{BB962C8B-B14F-4D97-AF65-F5344CB8AC3E}">
        <p14:creationId xmlns:p14="http://schemas.microsoft.com/office/powerpoint/2010/main" val="935463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2431228"/>
            <a:ext cx="10972799" cy="4168271"/>
          </a:xfrm>
        </p:spPr>
        <p:txBody>
          <a:bodyPr>
            <a:normAutofit fontScale="92500" lnSpcReduction="10000"/>
          </a:bodyPr>
          <a:lstStyle/>
          <a:p>
            <a:r>
              <a:rPr lang="it-IT" dirty="0">
                <a:latin typeface="Arial" panose="020B0604020202020204" pitchFamily="34" charset="0"/>
                <a:cs typeface="Arial" panose="020B0604020202020204" pitchFamily="34" charset="0"/>
              </a:rPr>
              <a:t>La motivazione non fa parte della struttura di </a:t>
            </a:r>
            <a:r>
              <a:rPr lang="it-IT" dirty="0" smtClean="0">
                <a:latin typeface="Arial" panose="020B0604020202020204" pitchFamily="34" charset="0"/>
                <a:cs typeface="Arial" panose="020B0604020202020204" pitchFamily="34" charset="0"/>
              </a:rPr>
              <a:t>personalità</a:t>
            </a:r>
            <a:r>
              <a:rPr lang="it-IT" dirty="0">
                <a:latin typeface="Arial" panose="020B0604020202020204" pitchFamily="34" charset="0"/>
                <a:cs typeface="Arial" panose="020B0604020202020204" pitchFamily="34" charset="0"/>
              </a:rPr>
              <a:t>. Non esistono persone di per se stesse demotivate, giacché la motivazione deve essere sempre riferita ad un contenuto, un ambiente ed un periodo specifici. Possiamo quindi dire, più correttamente, che la persona è demotivata a fare quel tipo di lavoro in quella situazione, relativamente al periodo in osservazione.</a:t>
            </a:r>
          </a:p>
          <a:p>
            <a:pPr marL="0" indent="0">
              <a:buNone/>
            </a:pPr>
            <a:endParaRPr lang="it-IT" dirty="0">
              <a:latin typeface="Arial" panose="020B0604020202020204" pitchFamily="34" charset="0"/>
              <a:cs typeface="Arial" panose="020B0604020202020204" pitchFamily="34" charset="0"/>
            </a:endParaRPr>
          </a:p>
          <a:p>
            <a:r>
              <a:rPr lang="it-IT" dirty="0">
                <a:latin typeface="Arial" panose="020B0604020202020204" pitchFamily="34" charset="0"/>
                <a:cs typeface="Arial" panose="020B0604020202020204" pitchFamily="34" charset="0"/>
              </a:rPr>
              <a:t>Inizialmente, approcci e tecniche di intervento puntavano a rinforzare i comportamenti lavorativi ritenuti positivi, premiando l’alta produttività con incentivi economici;  successivamente, sono </a:t>
            </a:r>
            <a:r>
              <a:rPr lang="it-IT" dirty="0" smtClean="0">
                <a:latin typeface="Arial" panose="020B0604020202020204" pitchFamily="34" charset="0"/>
                <a:cs typeface="Arial" panose="020B0604020202020204" pitchFamily="34" charset="0"/>
              </a:rPr>
              <a:t>emersi </a:t>
            </a:r>
            <a:r>
              <a:rPr lang="it-IT" dirty="0">
                <a:latin typeface="Arial" panose="020B0604020202020204" pitchFamily="34" charset="0"/>
                <a:cs typeface="Arial" panose="020B0604020202020204" pitchFamily="34" charset="0"/>
              </a:rPr>
              <a:t>anche altri fattori importanti per la motivazione, come la possibilità di uno sviluppo professionale, il riconoscimento e l’apprezzamento del lavoro svolto; la valorizzazione delle proprie competenze e capacità, solo per citarne alcune.</a:t>
            </a:r>
          </a:p>
          <a:p>
            <a:endParaRPr lang="it-IT" dirty="0"/>
          </a:p>
        </p:txBody>
      </p:sp>
      <p:sp>
        <p:nvSpPr>
          <p:cNvPr id="3" name="Titolo 2"/>
          <p:cNvSpPr>
            <a:spLocks noGrp="1"/>
          </p:cNvSpPr>
          <p:nvPr>
            <p:ph type="title"/>
          </p:nvPr>
        </p:nvSpPr>
        <p:spPr/>
        <p:txBody>
          <a:bodyPr/>
          <a:lstStyle/>
          <a:p>
            <a:r>
              <a:rPr lang="it-IT" sz="3600" b="1" dirty="0">
                <a:latin typeface="Arial" panose="020B0604020202020204" pitchFamily="34" charset="0"/>
                <a:cs typeface="Arial" panose="020B0604020202020204" pitchFamily="34" charset="0"/>
              </a:rPr>
              <a:t>Teorie contemporanee della motivazione umana</a:t>
            </a:r>
            <a:endParaRPr lang="it-I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87661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957892"/>
            <a:ext cx="10972799" cy="4399877"/>
          </a:xfrm>
        </p:spPr>
        <p:txBody>
          <a:bodyPr/>
          <a:lstStyle/>
          <a:p>
            <a:pPr lvl="0">
              <a:buClr>
                <a:srgbClr val="549E39"/>
              </a:buClr>
            </a:pPr>
            <a:endParaRPr lang="it-IT" dirty="0" smtClean="0">
              <a:solidFill>
                <a:srgbClr val="455F51"/>
              </a:solidFill>
              <a:latin typeface="Arial" panose="020B0604020202020204" pitchFamily="34" charset="0"/>
              <a:cs typeface="Arial" panose="020B0604020202020204" pitchFamily="34" charset="0"/>
            </a:endParaRPr>
          </a:p>
          <a:p>
            <a:pPr lvl="0">
              <a:buClr>
                <a:srgbClr val="549E39"/>
              </a:buClr>
            </a:pPr>
            <a:r>
              <a:rPr lang="it-IT" dirty="0" smtClean="0">
                <a:solidFill>
                  <a:srgbClr val="455F51"/>
                </a:solidFill>
                <a:latin typeface="Arial" panose="020B0604020202020204" pitchFamily="34" charset="0"/>
                <a:cs typeface="Arial" panose="020B0604020202020204" pitchFamily="34" charset="0"/>
              </a:rPr>
              <a:t>Per </a:t>
            </a:r>
            <a:r>
              <a:rPr lang="it-IT" dirty="0">
                <a:solidFill>
                  <a:srgbClr val="455F51"/>
                </a:solidFill>
                <a:latin typeface="Arial" panose="020B0604020202020204" pitchFamily="34" charset="0"/>
                <a:cs typeface="Arial" panose="020B0604020202020204" pitchFamily="34" charset="0"/>
              </a:rPr>
              <a:t>ridurre i rischi legati a queste riduzione, può mettere in atto azioni discrete e poco visibili (ridurre la qualità e non quantità, agire su quanto non è controllato...) o non sanzionabile (fare solo “quello per cui si è pagati”: che significa anche nessuna cooperazione, mancanza di iniziativa..). </a:t>
            </a:r>
            <a:endParaRPr lang="it-IT" dirty="0" smtClean="0">
              <a:solidFill>
                <a:srgbClr val="455F51"/>
              </a:solidFill>
              <a:latin typeface="Arial" panose="020B0604020202020204" pitchFamily="34" charset="0"/>
              <a:cs typeface="Arial" panose="020B0604020202020204" pitchFamily="34" charset="0"/>
            </a:endParaRPr>
          </a:p>
          <a:p>
            <a:pPr lvl="0">
              <a:buClr>
                <a:srgbClr val="549E39"/>
              </a:buClr>
            </a:pPr>
            <a:r>
              <a:rPr lang="it-IT" dirty="0" smtClean="0">
                <a:solidFill>
                  <a:srgbClr val="455F51"/>
                </a:solidFill>
                <a:latin typeface="Arial" panose="020B0604020202020204" pitchFamily="34" charset="0"/>
                <a:cs typeface="Arial" panose="020B0604020202020204" pitchFamily="34" charset="0"/>
              </a:rPr>
              <a:t>Questi </a:t>
            </a:r>
            <a:r>
              <a:rPr lang="it-IT" dirty="0">
                <a:solidFill>
                  <a:srgbClr val="455F51"/>
                </a:solidFill>
                <a:latin typeface="Arial" panose="020B0604020202020204" pitchFamily="34" charset="0"/>
                <a:cs typeface="Arial" panose="020B0604020202020204" pitchFamily="34" charset="0"/>
              </a:rPr>
              <a:t>stessi comportamenti/reazioni possono essere osservati non soltanto tra persone, ma anche tra funzioni, gruppi o categorie. La “sotto-equità” percepita dalla fabbrica verso i commerciali può condurre a una non-cooperazione a scapito della benessere organizzativo e della soddisfazione del cliente.</a:t>
            </a:r>
          </a:p>
          <a:p>
            <a:endParaRPr lang="it-IT" dirty="0"/>
          </a:p>
        </p:txBody>
      </p:sp>
      <p:sp>
        <p:nvSpPr>
          <p:cNvPr id="3" name="Titolo 2"/>
          <p:cNvSpPr>
            <a:spLocks noGrp="1"/>
          </p:cNvSpPr>
          <p:nvPr>
            <p:ph type="title"/>
          </p:nvPr>
        </p:nvSpPr>
        <p:spPr/>
        <p:txBody>
          <a:bodyPr>
            <a:normAutofit/>
          </a:bodyPr>
          <a:lstStyle/>
          <a:p>
            <a:r>
              <a:rPr lang="it-IT" sz="4000" b="1" dirty="0">
                <a:latin typeface="Arial" panose="020B0604020202020204" pitchFamily="34" charset="0"/>
                <a:ea typeface="Times New Roman" panose="02020603050405020304" pitchFamily="18" charset="0"/>
                <a:cs typeface="Arial" panose="020B0604020202020204" pitchFamily="34" charset="0"/>
              </a:rPr>
              <a:t>La teoria dell’equità di Adams</a:t>
            </a:r>
            <a:endParaRPr lang="it-IT" sz="4000" dirty="0"/>
          </a:p>
        </p:txBody>
      </p:sp>
    </p:spTree>
    <p:extLst>
      <p:ext uri="{BB962C8B-B14F-4D97-AF65-F5344CB8AC3E}">
        <p14:creationId xmlns:p14="http://schemas.microsoft.com/office/powerpoint/2010/main" val="1674684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82588"/>
            <a:ext cx="10972799" cy="4507454"/>
          </a:xfrm>
        </p:spPr>
        <p:txBody>
          <a:bodyPr>
            <a:normAutofit lnSpcReduction="10000"/>
          </a:bodyPr>
          <a:lstStyle/>
          <a:p>
            <a:pPr marL="0" indent="0">
              <a:buNone/>
            </a:pPr>
            <a:r>
              <a:rPr lang="it-IT" dirty="0">
                <a:latin typeface="Arial" panose="020B0604020202020204" pitchFamily="34" charset="0"/>
                <a:cs typeface="Arial" panose="020B0604020202020204" pitchFamily="34" charset="0"/>
              </a:rPr>
              <a:t>La Teoria dell’Equità ha diverse implicazioni pratiche.  </a:t>
            </a:r>
            <a:endParaRPr lang="it-IT" dirty="0" smtClean="0">
              <a:latin typeface="Arial" panose="020B0604020202020204" pitchFamily="34" charset="0"/>
              <a:cs typeface="Arial" panose="020B0604020202020204" pitchFamily="34" charset="0"/>
            </a:endParaRPr>
          </a:p>
          <a:p>
            <a:pPr marL="0" indent="0">
              <a:buNone/>
            </a:pPr>
            <a:endParaRPr lang="it-IT" dirty="0">
              <a:latin typeface="Arial" panose="020B0604020202020204" pitchFamily="34" charset="0"/>
              <a:cs typeface="Arial" panose="020B0604020202020204" pitchFamily="34" charset="0"/>
            </a:endParaRPr>
          </a:p>
          <a:p>
            <a:pPr marL="457200" indent="-457200">
              <a:buFont typeface="+mj-lt"/>
              <a:buAutoNum type="alphaLcParenR"/>
            </a:pPr>
            <a:r>
              <a:rPr lang="it-IT" dirty="0" smtClean="0">
                <a:latin typeface="Arial" panose="020B0604020202020204" pitchFamily="34" charset="0"/>
                <a:cs typeface="Arial" panose="020B0604020202020204" pitchFamily="34" charset="0"/>
              </a:rPr>
              <a:t>I </a:t>
            </a:r>
            <a:r>
              <a:rPr lang="it-IT" dirty="0">
                <a:latin typeface="Arial" panose="020B0604020202020204" pitchFamily="34" charset="0"/>
                <a:cs typeface="Arial" panose="020B0604020202020204" pitchFamily="34" charset="0"/>
              </a:rPr>
              <a:t>membri di un’organizzazione misurano in modo globale il loro contributo all’organizzazione in relazione ai risultati ottenuti. Per questo motivo  una madre lavoratrice può accettare di ricevere un compenso inferiore monetario in cambio di orari di lavoro più flessibili.</a:t>
            </a:r>
          </a:p>
          <a:p>
            <a:pPr marL="457200" indent="-457200">
              <a:buFont typeface="+mj-lt"/>
              <a:buAutoNum type="alphaLcParenR"/>
            </a:pPr>
            <a:endParaRPr lang="it-IT" dirty="0">
              <a:latin typeface="Arial" panose="020B0604020202020204" pitchFamily="34" charset="0"/>
              <a:cs typeface="Arial" panose="020B0604020202020204" pitchFamily="34" charset="0"/>
            </a:endParaRPr>
          </a:p>
          <a:p>
            <a:pPr marL="457200" indent="-457200">
              <a:buFont typeface="+mj-lt"/>
              <a:buAutoNum type="alphaLcParenR"/>
            </a:pPr>
            <a:r>
              <a:rPr lang="it-IT" dirty="0" smtClean="0">
                <a:latin typeface="Arial" panose="020B0604020202020204" pitchFamily="34" charset="0"/>
                <a:cs typeface="Arial" panose="020B0604020202020204" pitchFamily="34" charset="0"/>
              </a:rPr>
              <a:t>Ciascun </a:t>
            </a:r>
            <a:r>
              <a:rPr lang="it-IT" dirty="0">
                <a:latin typeface="Arial" panose="020B0604020202020204" pitchFamily="34" charset="0"/>
                <a:cs typeface="Arial" panose="020B0604020202020204" pitchFamily="34" charset="0"/>
              </a:rPr>
              <a:t>membro di un’organizzazione adotta valori personali e differenti da quelli adottati dagli altri membri, per valutare i propri input e output. Così, due dipendenti di pari esperienza e qualifica, che svolgendo lo stesso lavoro per la stessa paga possono avere percezioni tra loro molto diverse dell’equità di questa condizione.</a:t>
            </a: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ea typeface="Times New Roman" panose="02020603050405020304" pitchFamily="18" charset="0"/>
                <a:cs typeface="Arial" panose="020B0604020202020204" pitchFamily="34" charset="0"/>
              </a:rPr>
              <a:t>La teoria dell’equità di Adams</a:t>
            </a:r>
            <a:endParaRPr lang="it-IT" dirty="0"/>
          </a:p>
        </p:txBody>
      </p:sp>
    </p:spTree>
    <p:extLst>
      <p:ext uri="{BB962C8B-B14F-4D97-AF65-F5344CB8AC3E}">
        <p14:creationId xmlns:p14="http://schemas.microsoft.com/office/powerpoint/2010/main" val="37760312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591056"/>
            <a:ext cx="10972799" cy="5266944"/>
          </a:xfrm>
        </p:spPr>
        <p:txBody>
          <a:bodyPr>
            <a:normAutofit fontScale="85000" lnSpcReduction="20000"/>
          </a:bodyPr>
          <a:lstStyle/>
          <a:p>
            <a:pPr marL="457200" indent="-457200">
              <a:buFont typeface="+mj-lt"/>
              <a:buAutoNum type="alphaLcParenR" startAt="3"/>
            </a:pPr>
            <a:endParaRPr lang="it-IT" sz="2600" dirty="0" smtClean="0">
              <a:latin typeface="Arial" panose="020B0604020202020204" pitchFamily="34" charset="0"/>
              <a:cs typeface="Arial" panose="020B0604020202020204" pitchFamily="34" charset="0"/>
            </a:endParaRPr>
          </a:p>
          <a:p>
            <a:pPr marL="457200" indent="-457200">
              <a:buFont typeface="+mj-lt"/>
              <a:buAutoNum type="alphaLcParenR" startAt="3"/>
            </a:pPr>
            <a:r>
              <a:rPr lang="it-IT" sz="2600" dirty="0" smtClean="0">
                <a:latin typeface="Arial" panose="020B0604020202020204" pitchFamily="34" charset="0"/>
                <a:cs typeface="Arial" panose="020B0604020202020204" pitchFamily="34" charset="0"/>
              </a:rPr>
              <a:t>I </a:t>
            </a:r>
            <a:r>
              <a:rPr lang="it-IT" sz="2600" dirty="0">
                <a:latin typeface="Arial" panose="020B0604020202020204" pitchFamily="34" charset="0"/>
                <a:cs typeface="Arial" panose="020B0604020202020204" pitchFamily="34" charset="0"/>
              </a:rPr>
              <a:t>dipendenti posso accettare differenze salariali, in base al confronto tra il potere d'acquisto della loro retribuzione e le condizioni del mercato locale. Così un insegnante di Bath può accettare un salario inferiore a quello di un suo collega di Londra se qui il suo costo della vita è più alto</a:t>
            </a:r>
            <a:r>
              <a:rPr lang="it-IT" sz="2600" dirty="0" smtClean="0">
                <a:latin typeface="Arial" panose="020B0604020202020204" pitchFamily="34" charset="0"/>
                <a:cs typeface="Arial" panose="020B0604020202020204" pitchFamily="34" charset="0"/>
              </a:rPr>
              <a:t>.</a:t>
            </a:r>
          </a:p>
          <a:p>
            <a:pPr marL="457200" indent="-457200">
              <a:buFont typeface="+mj-lt"/>
              <a:buAutoNum type="alphaLcParenR" startAt="3"/>
            </a:pPr>
            <a:endParaRPr lang="it-IT" sz="1400" dirty="0">
              <a:latin typeface="Arial" panose="020B0604020202020204" pitchFamily="34" charset="0"/>
              <a:cs typeface="Arial" panose="020B0604020202020204" pitchFamily="34" charset="0"/>
            </a:endParaRPr>
          </a:p>
          <a:p>
            <a:pPr marL="457200" indent="-457200">
              <a:buFont typeface="+mj-lt"/>
              <a:buAutoNum type="alphaLcParenR" startAt="3"/>
            </a:pPr>
            <a:r>
              <a:rPr lang="it-IT" sz="2600" dirty="0" smtClean="0">
                <a:latin typeface="Arial" panose="020B0604020202020204" pitchFamily="34" charset="0"/>
                <a:cs typeface="Arial" panose="020B0604020202020204" pitchFamily="34" charset="0"/>
              </a:rPr>
              <a:t>Anche </a:t>
            </a:r>
            <a:r>
              <a:rPr lang="it-IT" sz="2600" dirty="0">
                <a:latin typeface="Arial" panose="020B0604020202020204" pitchFamily="34" charset="0"/>
                <a:cs typeface="Arial" panose="020B0604020202020204" pitchFamily="34" charset="0"/>
              </a:rPr>
              <a:t>se può essere considerato accettabile che il personale con maggiore anzianità o maggiore qualifica possa ricevere una retribuzione maggiore, la scala di valutazione ha comunque dei limiti di applicazione; ad esempio i dipendenti possono valutare come eccessivamente alta la retribuzione dei loro manager e sentirsi quindi demotivati</a:t>
            </a:r>
            <a:r>
              <a:rPr lang="it-IT" sz="2600" dirty="0" smtClean="0">
                <a:latin typeface="Arial" panose="020B0604020202020204" pitchFamily="34" charset="0"/>
                <a:cs typeface="Arial" panose="020B0604020202020204" pitchFamily="34" charset="0"/>
              </a:rPr>
              <a:t>.</a:t>
            </a:r>
          </a:p>
          <a:p>
            <a:pPr marL="457200" indent="-457200">
              <a:buFont typeface="+mj-lt"/>
              <a:buAutoNum type="alphaLcParenR" startAt="3"/>
            </a:pPr>
            <a:endParaRPr lang="it-IT" sz="1400" dirty="0">
              <a:latin typeface="Arial" panose="020B0604020202020204" pitchFamily="34" charset="0"/>
              <a:cs typeface="Arial" panose="020B0604020202020204" pitchFamily="34" charset="0"/>
            </a:endParaRPr>
          </a:p>
          <a:p>
            <a:pPr marL="457200" indent="-457200">
              <a:buFont typeface="+mj-lt"/>
              <a:buAutoNum type="alphaLcParenR" startAt="3"/>
            </a:pPr>
            <a:r>
              <a:rPr lang="it-IT" sz="2600" dirty="0" smtClean="0">
                <a:latin typeface="Arial" panose="020B0604020202020204" pitchFamily="34" charset="0"/>
                <a:cs typeface="Arial" panose="020B0604020202020204" pitchFamily="34" charset="0"/>
              </a:rPr>
              <a:t>Membri </a:t>
            </a:r>
            <a:r>
              <a:rPr lang="it-IT" sz="2600" dirty="0">
                <a:latin typeface="Arial" panose="020B0604020202020204" pitchFamily="34" charset="0"/>
                <a:cs typeface="Arial" panose="020B0604020202020204" pitchFamily="34" charset="0"/>
              </a:rPr>
              <a:t>di un’organizzazione possono avere una percezione non completamente corretta dei propri input e output. Queste valutazioni distorte devono essere affrontate e gestite in modo efficace. </a:t>
            </a:r>
            <a:r>
              <a:rPr lang="it-IT" sz="2600" dirty="0" smtClean="0">
                <a:latin typeface="Arial" panose="020B0604020202020204" pitchFamily="34" charset="0"/>
                <a:cs typeface="Arial" panose="020B0604020202020204" pitchFamily="34" charset="0"/>
              </a:rPr>
              <a:t>Il </a:t>
            </a:r>
            <a:r>
              <a:rPr lang="it-IT" sz="2600" dirty="0">
                <a:latin typeface="Arial" panose="020B0604020202020204" pitchFamily="34" charset="0"/>
                <a:cs typeface="Arial" panose="020B0604020202020204" pitchFamily="34" charset="0"/>
              </a:rPr>
              <a:t>lavoratore che ritiene di essere sovracompensato può aumentare il suo impegno, ma può anche riadattare il valore che egli attribuisce al suo input personale, interiorizzando un senso di superiorità e successivamente diminuire il suo impegno</a:t>
            </a:r>
            <a:r>
              <a:rPr lang="it-IT" sz="2600" dirty="0" smtClean="0">
                <a:latin typeface="Arial" panose="020B0604020202020204" pitchFamily="34" charset="0"/>
                <a:cs typeface="Arial" panose="020B0604020202020204" pitchFamily="34" charset="0"/>
              </a:rPr>
              <a:t>.</a:t>
            </a:r>
            <a:endParaRPr lang="it-IT" sz="2600" dirty="0">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lstStyle/>
          <a:p>
            <a:r>
              <a:rPr lang="it-IT" sz="4000" b="1" dirty="0">
                <a:latin typeface="Arial" panose="020B0604020202020204" pitchFamily="34" charset="0"/>
                <a:ea typeface="Times New Roman" panose="02020603050405020304" pitchFamily="18" charset="0"/>
                <a:cs typeface="Arial" panose="020B0604020202020204" pitchFamily="34" charset="0"/>
              </a:rPr>
              <a:t>La teoria dell’equità di Adams</a:t>
            </a:r>
            <a:endParaRPr lang="it-IT" dirty="0"/>
          </a:p>
        </p:txBody>
      </p:sp>
    </p:spTree>
    <p:extLst>
      <p:ext uri="{BB962C8B-B14F-4D97-AF65-F5344CB8AC3E}">
        <p14:creationId xmlns:p14="http://schemas.microsoft.com/office/powerpoint/2010/main" val="4783937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31980"/>
            <a:ext cx="10972799" cy="4797911"/>
          </a:xfrm>
        </p:spPr>
        <p:txBody>
          <a:bodyPr>
            <a:noAutofit/>
          </a:bodyPr>
          <a:lstStyle/>
          <a:p>
            <a:pPr marL="0" indent="0">
              <a:buNone/>
            </a:pPr>
            <a:r>
              <a:rPr lang="it-IT" dirty="0">
                <a:latin typeface="Arial" panose="020B0604020202020204" pitchFamily="34" charset="0"/>
                <a:cs typeface="Arial" panose="020B0604020202020204" pitchFamily="34" charset="0"/>
              </a:rPr>
              <a:t>Dalla teoria dell’Equità si è sviluppata anche il costrutto della giustizia organizzativa</a:t>
            </a:r>
          </a:p>
          <a:p>
            <a:pPr marL="0" indent="0">
              <a:buNone/>
            </a:pPr>
            <a:r>
              <a:rPr lang="it-IT" dirty="0">
                <a:latin typeface="Arial" panose="020B0604020202020204" pitchFamily="34" charset="0"/>
                <a:cs typeface="Arial" panose="020B0604020202020204" pitchFamily="34" charset="0"/>
              </a:rPr>
              <a:t> </a:t>
            </a:r>
          </a:p>
          <a:p>
            <a:pPr marL="0" indent="0">
              <a:buNone/>
            </a:pPr>
            <a:r>
              <a:rPr lang="it-IT" b="1" dirty="0">
                <a:latin typeface="Arial" panose="020B0604020202020204" pitchFamily="34" charset="0"/>
                <a:cs typeface="Arial" panose="020B0604020202020204" pitchFamily="34" charset="0"/>
              </a:rPr>
              <a:t>Le tre componenti della giustizia organizzativa sono: </a:t>
            </a:r>
            <a:endParaRPr lang="it-IT" dirty="0">
              <a:latin typeface="Arial" panose="020B0604020202020204" pitchFamily="34" charset="0"/>
              <a:cs typeface="Arial" panose="020B0604020202020204" pitchFamily="34" charset="0"/>
            </a:endParaRPr>
          </a:p>
          <a:p>
            <a:pPr marL="457200" indent="-457200">
              <a:buFont typeface="+mj-lt"/>
              <a:buAutoNum type="arabicPeriod"/>
            </a:pPr>
            <a:r>
              <a:rPr lang="it-IT" b="1" dirty="0" smtClean="0">
                <a:latin typeface="Arial" panose="020B0604020202020204" pitchFamily="34" charset="0"/>
                <a:cs typeface="Arial" panose="020B0604020202020204" pitchFamily="34" charset="0"/>
              </a:rPr>
              <a:t>Giustizia </a:t>
            </a:r>
            <a:r>
              <a:rPr lang="it-IT" b="1" dirty="0">
                <a:latin typeface="Arial" panose="020B0604020202020204" pitchFamily="34" charset="0"/>
                <a:cs typeface="Arial" panose="020B0604020202020204" pitchFamily="34" charset="0"/>
              </a:rPr>
              <a:t>Distributiva</a:t>
            </a:r>
            <a:r>
              <a:rPr lang="it-IT" dirty="0">
                <a:latin typeface="Arial" panose="020B0604020202020204" pitchFamily="34" charset="0"/>
                <a:cs typeface="Arial" panose="020B0604020202020204" pitchFamily="34" charset="0"/>
              </a:rPr>
              <a:t> </a:t>
            </a:r>
            <a:endParaRPr lang="it-IT" dirty="0" smtClean="0">
              <a:latin typeface="Arial" panose="020B0604020202020204" pitchFamily="34" charset="0"/>
              <a:cs typeface="Arial" panose="020B0604020202020204" pitchFamily="34" charset="0"/>
            </a:endParaRPr>
          </a:p>
          <a:p>
            <a:pPr marL="301943" lvl="1" indent="0">
              <a:buNone/>
            </a:pPr>
            <a:r>
              <a:rPr lang="it-IT" sz="2400" dirty="0" smtClean="0">
                <a:latin typeface="Arial" panose="020B0604020202020204" pitchFamily="34" charset="0"/>
                <a:cs typeface="Arial" panose="020B0604020202020204" pitchFamily="34" charset="0"/>
              </a:rPr>
              <a:t>La </a:t>
            </a:r>
            <a:r>
              <a:rPr lang="it-IT" sz="2400" dirty="0">
                <a:latin typeface="Arial" panose="020B0604020202020204" pitchFamily="34" charset="0"/>
                <a:cs typeface="Arial" panose="020B0604020202020204" pitchFamily="34" charset="0"/>
              </a:rPr>
              <a:t>giustizia distributiva è concettualizzata come l'equità nella la distribuzione delle risorse e nelle conseguenze delle decisioni organizzative. I risultati della distribuzione delle risorse possono essere tangibili (come il salario) oppure intangibili (come </a:t>
            </a:r>
            <a:r>
              <a:rPr lang="it-IT" sz="2400" dirty="0" smtClean="0">
                <a:latin typeface="Arial" panose="020B0604020202020204" pitchFamily="34" charset="0"/>
                <a:cs typeface="Arial" panose="020B0604020202020204" pitchFamily="34" charset="0"/>
              </a:rPr>
              <a:t>il riconoscimento </a:t>
            </a:r>
            <a:r>
              <a:rPr lang="it-IT" sz="2400" dirty="0">
                <a:latin typeface="Arial" panose="020B0604020202020204" pitchFamily="34" charset="0"/>
                <a:cs typeface="Arial" panose="020B0604020202020204" pitchFamily="34" charset="0"/>
              </a:rPr>
              <a:t>della propria competenza professionale e del lavoro svolto) </a:t>
            </a:r>
          </a:p>
          <a:p>
            <a:pPr marL="0" indent="0">
              <a:buNone/>
            </a:pPr>
            <a:r>
              <a:rPr lang="it-IT" b="1" dirty="0">
                <a:latin typeface="Arial" panose="020B0604020202020204" pitchFamily="34" charset="0"/>
                <a:cs typeface="Arial" panose="020B0604020202020204" pitchFamily="34" charset="0"/>
              </a:rPr>
              <a:t> </a:t>
            </a:r>
            <a:endParaRPr lang="it-IT" dirty="0">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lstStyle/>
          <a:p>
            <a:r>
              <a:rPr lang="it-IT" sz="4000" b="1" dirty="0">
                <a:latin typeface="Arial" panose="020B0604020202020204" pitchFamily="34" charset="0"/>
                <a:ea typeface="Times New Roman" panose="02020603050405020304" pitchFamily="18" charset="0"/>
                <a:cs typeface="Arial" panose="020B0604020202020204" pitchFamily="34" charset="0"/>
              </a:rPr>
              <a:t>La teoria dell’equità di Adams</a:t>
            </a:r>
            <a:endParaRPr lang="it-IT" dirty="0"/>
          </a:p>
        </p:txBody>
      </p:sp>
    </p:spTree>
    <p:extLst>
      <p:ext uri="{BB962C8B-B14F-4D97-AF65-F5344CB8AC3E}">
        <p14:creationId xmlns:p14="http://schemas.microsoft.com/office/powerpoint/2010/main" val="25437897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61072"/>
            <a:ext cx="10972799" cy="4668819"/>
          </a:xfrm>
        </p:spPr>
        <p:txBody>
          <a:bodyPr>
            <a:normAutofit fontScale="92500" lnSpcReduction="10000"/>
          </a:bodyPr>
          <a:lstStyle/>
          <a:p>
            <a:pPr marL="457200" indent="-457200">
              <a:buFont typeface="+mj-lt"/>
              <a:buAutoNum type="arabicPeriod" startAt="2"/>
            </a:pPr>
            <a:r>
              <a:rPr lang="it-IT" b="1" dirty="0" smtClean="0">
                <a:latin typeface="Arial" panose="020B0604020202020204" pitchFamily="34" charset="0"/>
                <a:cs typeface="Arial" panose="020B0604020202020204" pitchFamily="34" charset="0"/>
              </a:rPr>
              <a:t>Giustizia </a:t>
            </a:r>
            <a:r>
              <a:rPr lang="it-IT" b="1" dirty="0">
                <a:latin typeface="Arial" panose="020B0604020202020204" pitchFamily="34" charset="0"/>
                <a:cs typeface="Arial" panose="020B0604020202020204" pitchFamily="34" charset="0"/>
              </a:rPr>
              <a:t>procedurale </a:t>
            </a:r>
            <a:endParaRPr lang="it-IT" dirty="0">
              <a:latin typeface="Arial" panose="020B0604020202020204" pitchFamily="34" charset="0"/>
              <a:cs typeface="Arial" panose="020B0604020202020204" pitchFamily="34" charset="0"/>
            </a:endParaRPr>
          </a:p>
          <a:p>
            <a:pPr marL="301943" lvl="1" indent="0">
              <a:buNone/>
            </a:pPr>
            <a:r>
              <a:rPr lang="it-IT" sz="2400" dirty="0">
                <a:latin typeface="Arial" panose="020B0604020202020204" pitchFamily="34" charset="0"/>
                <a:cs typeface="Arial" panose="020B0604020202020204" pitchFamily="34" charset="0"/>
              </a:rPr>
              <a:t>Si riferisce all'equità dei processi organizzativi. Consiste nella percezione di partecipare nei processi organizzativi e che questi rispondano a criteri di coerenza, esattezza, eticità, e l'assenza di  pregiudizi (</a:t>
            </a:r>
            <a:r>
              <a:rPr lang="it-IT" sz="2400" dirty="0" err="1">
                <a:latin typeface="Arial" panose="020B0604020202020204" pitchFamily="34" charset="0"/>
                <a:cs typeface="Arial" panose="020B0604020202020204" pitchFamily="34" charset="0"/>
              </a:rPr>
              <a:t>Leventhal</a:t>
            </a:r>
            <a:r>
              <a:rPr lang="it-IT" sz="2400" dirty="0">
                <a:latin typeface="Arial" panose="020B0604020202020204" pitchFamily="34" charset="0"/>
                <a:cs typeface="Arial" panose="020B0604020202020204" pitchFamily="34" charset="0"/>
              </a:rPr>
              <a:t>, 1980). </a:t>
            </a:r>
            <a:endParaRPr lang="it-IT" sz="2400" dirty="0" smtClean="0">
              <a:latin typeface="Arial" panose="020B0604020202020204" pitchFamily="34" charset="0"/>
              <a:cs typeface="Arial" panose="020B0604020202020204" pitchFamily="34" charset="0"/>
            </a:endParaRPr>
          </a:p>
          <a:p>
            <a:pPr marL="0" indent="0">
              <a:buNone/>
            </a:pPr>
            <a:r>
              <a:rPr lang="it-IT" b="1" dirty="0">
                <a:latin typeface="Arial" panose="020B0604020202020204" pitchFamily="34" charset="0"/>
                <a:cs typeface="Arial" panose="020B0604020202020204" pitchFamily="34" charset="0"/>
              </a:rPr>
              <a:t> </a:t>
            </a:r>
            <a:endParaRPr lang="it-IT" dirty="0">
              <a:latin typeface="Arial" panose="020B0604020202020204" pitchFamily="34" charset="0"/>
              <a:cs typeface="Arial" panose="020B0604020202020204" pitchFamily="34" charset="0"/>
            </a:endParaRPr>
          </a:p>
          <a:p>
            <a:pPr marL="457200" indent="-457200">
              <a:buFont typeface="+mj-lt"/>
              <a:buAutoNum type="arabicPeriod" startAt="3"/>
            </a:pPr>
            <a:r>
              <a:rPr lang="it-IT" b="1" dirty="0" smtClean="0">
                <a:latin typeface="Arial" panose="020B0604020202020204" pitchFamily="34" charset="0"/>
                <a:cs typeface="Arial" panose="020B0604020202020204" pitchFamily="34" charset="0"/>
              </a:rPr>
              <a:t>Giustizia </a:t>
            </a:r>
            <a:r>
              <a:rPr lang="it-IT" b="1" dirty="0">
                <a:latin typeface="Arial" panose="020B0604020202020204" pitchFamily="34" charset="0"/>
                <a:cs typeface="Arial" panose="020B0604020202020204" pitchFamily="34" charset="0"/>
              </a:rPr>
              <a:t>Interazionale</a:t>
            </a:r>
            <a:endParaRPr lang="it-IT" dirty="0">
              <a:latin typeface="Arial" panose="020B0604020202020204" pitchFamily="34" charset="0"/>
              <a:cs typeface="Arial" panose="020B0604020202020204" pitchFamily="34" charset="0"/>
            </a:endParaRPr>
          </a:p>
          <a:p>
            <a:pPr marL="301943" lvl="1" indent="0">
              <a:buNone/>
            </a:pPr>
            <a:r>
              <a:rPr lang="it-IT" sz="2400" dirty="0">
                <a:latin typeface="Arial" panose="020B0604020202020204" pitchFamily="34" charset="0"/>
                <a:cs typeface="Arial" panose="020B0604020202020204" pitchFamily="34" charset="0"/>
              </a:rPr>
              <a:t>Si riferisce al trattamento che un individuo riceve sulle modalità con cui vengono prese le decisioni; può  essere promossa fornendo spiegazioni per le decisioni prese, comunicandole con sensibilità e rispetto (</a:t>
            </a:r>
            <a:r>
              <a:rPr lang="it-IT" sz="2400" dirty="0" err="1">
                <a:latin typeface="Arial" panose="020B0604020202020204" pitchFamily="34" charset="0"/>
                <a:cs typeface="Arial" panose="020B0604020202020204" pitchFamily="34" charset="0"/>
              </a:rPr>
              <a:t>Bies</a:t>
            </a:r>
            <a:r>
              <a:rPr lang="it-IT" sz="2400" dirty="0">
                <a:latin typeface="Arial" panose="020B0604020202020204" pitchFamily="34" charset="0"/>
                <a:cs typeface="Arial" panose="020B0604020202020204" pitchFamily="34" charset="0"/>
              </a:rPr>
              <a:t> &amp; </a:t>
            </a:r>
            <a:r>
              <a:rPr lang="it-IT" sz="2400" dirty="0" err="1">
                <a:latin typeface="Arial" panose="020B0604020202020204" pitchFamily="34" charset="0"/>
                <a:cs typeface="Arial" panose="020B0604020202020204" pitchFamily="34" charset="0"/>
              </a:rPr>
              <a:t>Moag</a:t>
            </a:r>
            <a:r>
              <a:rPr lang="it-IT" sz="2400" dirty="0">
                <a:latin typeface="Arial" panose="020B0604020202020204" pitchFamily="34" charset="0"/>
                <a:cs typeface="Arial" panose="020B0604020202020204" pitchFamily="34" charset="0"/>
              </a:rPr>
              <a:t>, 1986).  Secondo </a:t>
            </a:r>
            <a:r>
              <a:rPr lang="it-IT" sz="2400" dirty="0" err="1">
                <a:latin typeface="Arial" panose="020B0604020202020204" pitchFamily="34" charset="0"/>
                <a:cs typeface="Arial" panose="020B0604020202020204" pitchFamily="34" charset="0"/>
              </a:rPr>
              <a:t>Colquitt</a:t>
            </a:r>
            <a:r>
              <a:rPr lang="it-IT" sz="2400" dirty="0">
                <a:latin typeface="Arial" panose="020B0604020202020204" pitchFamily="34" charset="0"/>
                <a:cs typeface="Arial" panose="020B0604020202020204" pitchFamily="34" charset="0"/>
              </a:rPr>
              <a:t> (2001) la giustizia interazionale dovrebbe essere scomposta in due componenti: </a:t>
            </a:r>
            <a:r>
              <a:rPr lang="it-IT" sz="2400" b="1" i="1" dirty="0">
                <a:latin typeface="Arial" panose="020B0604020202020204" pitchFamily="34" charset="0"/>
                <a:cs typeface="Arial" panose="020B0604020202020204" pitchFamily="34" charset="0"/>
              </a:rPr>
              <a:t>la giustizia interpersonale</a:t>
            </a:r>
            <a:r>
              <a:rPr lang="it-IT" sz="2400" dirty="0">
                <a:latin typeface="Arial" panose="020B0604020202020204" pitchFamily="34" charset="0"/>
                <a:cs typeface="Arial" panose="020B0604020202020204" pitchFamily="34" charset="0"/>
              </a:rPr>
              <a:t> e </a:t>
            </a:r>
            <a:r>
              <a:rPr lang="it-IT" sz="2400" b="1" i="1" dirty="0">
                <a:latin typeface="Arial" panose="020B0604020202020204" pitchFamily="34" charset="0"/>
                <a:cs typeface="Arial" panose="020B0604020202020204" pitchFamily="34" charset="0"/>
              </a:rPr>
              <a:t>la giustizia informativa</a:t>
            </a:r>
            <a:r>
              <a:rPr lang="it-IT" sz="2400" dirty="0">
                <a:latin typeface="Arial" panose="020B0604020202020204" pitchFamily="34" charset="0"/>
                <a:cs typeface="Arial" panose="020B0604020202020204" pitchFamily="34" charset="0"/>
              </a:rPr>
              <a:t>. La prima fa riferimento alle percezioni di rispetto e di correttezza del proprio trattamento; la seconda fa riferimento all’ adeguatezza delle spiegazioni fornite in termini di tempestività, specificità e veridicità.</a:t>
            </a: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ea typeface="Times New Roman" panose="02020603050405020304" pitchFamily="18" charset="0"/>
                <a:cs typeface="Arial" panose="020B0604020202020204" pitchFamily="34" charset="0"/>
              </a:rPr>
              <a:t>La teoria dell’equità di Adams</a:t>
            </a:r>
            <a:endParaRPr lang="it-IT" dirty="0"/>
          </a:p>
        </p:txBody>
      </p:sp>
    </p:spTree>
    <p:extLst>
      <p:ext uri="{BB962C8B-B14F-4D97-AF65-F5344CB8AC3E}">
        <p14:creationId xmlns:p14="http://schemas.microsoft.com/office/powerpoint/2010/main" val="3077195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1333948"/>
            <a:ext cx="10363200" cy="2046360"/>
          </a:xfrm>
        </p:spPr>
        <p:txBody>
          <a:bodyPr>
            <a:normAutofit/>
          </a:bodyPr>
          <a:lstStyle/>
          <a:p>
            <a:r>
              <a:rPr lang="it-IT" b="1" dirty="0"/>
              <a:t>Teorie della scelta </a:t>
            </a:r>
            <a:r>
              <a:rPr lang="it-IT" b="1" dirty="0" smtClean="0"/>
              <a:t>cognitiva</a:t>
            </a:r>
            <a:r>
              <a:rPr lang="it-IT" dirty="0"/>
              <a:t/>
            </a:r>
            <a:br>
              <a:rPr lang="it-IT" dirty="0"/>
            </a:br>
            <a:endParaRPr lang="it-IT" dirty="0"/>
          </a:p>
        </p:txBody>
      </p:sp>
      <p:sp>
        <p:nvSpPr>
          <p:cNvPr id="3" name="Sottotitolo 2"/>
          <p:cNvSpPr>
            <a:spLocks noGrp="1"/>
          </p:cNvSpPr>
          <p:nvPr>
            <p:ph type="subTitle" idx="1"/>
          </p:nvPr>
        </p:nvSpPr>
        <p:spPr>
          <a:xfrm>
            <a:off x="1828800" y="2818504"/>
            <a:ext cx="8534400" cy="4039495"/>
          </a:xfrm>
        </p:spPr>
        <p:txBody>
          <a:bodyPr>
            <a:normAutofit/>
          </a:bodyPr>
          <a:lstStyle/>
          <a:p>
            <a:pPr>
              <a:lnSpc>
                <a:spcPct val="170000"/>
              </a:lnSpc>
            </a:pPr>
            <a:r>
              <a:rPr lang="it-IT" sz="2200" b="1" dirty="0" smtClean="0">
                <a:solidFill>
                  <a:schemeClr val="tx2"/>
                </a:solidFill>
                <a:latin typeface="Arial" panose="020B0604020202020204" pitchFamily="34" charset="0"/>
                <a:cs typeface="Arial" panose="020B0604020202020204" pitchFamily="34" charset="0"/>
              </a:rPr>
              <a:t>Rotter: </a:t>
            </a:r>
            <a:r>
              <a:rPr lang="it-IT" sz="2200" b="1" dirty="0">
                <a:solidFill>
                  <a:schemeClr val="tx2"/>
                </a:solidFill>
                <a:latin typeface="Arial" panose="020B0604020202020204" pitchFamily="34" charset="0"/>
                <a:cs typeface="Arial" panose="020B0604020202020204" pitchFamily="34" charset="0"/>
              </a:rPr>
              <a:t>il </a:t>
            </a:r>
            <a:r>
              <a:rPr lang="it-IT" sz="2200" b="1" dirty="0" smtClean="0">
                <a:solidFill>
                  <a:schemeClr val="tx2"/>
                </a:solidFill>
                <a:latin typeface="Arial" panose="020B0604020202020204" pitchFamily="34" charset="0"/>
                <a:cs typeface="Arial" panose="020B0604020202020204" pitchFamily="34" charset="0"/>
              </a:rPr>
              <a:t>Locus </a:t>
            </a:r>
            <a:r>
              <a:rPr lang="it-IT" sz="2200" b="1" dirty="0">
                <a:solidFill>
                  <a:schemeClr val="tx2"/>
                </a:solidFill>
                <a:latin typeface="Arial" panose="020B0604020202020204" pitchFamily="34" charset="0"/>
                <a:cs typeface="Arial" panose="020B0604020202020204" pitchFamily="34" charset="0"/>
              </a:rPr>
              <a:t>of </a:t>
            </a:r>
            <a:r>
              <a:rPr lang="it-IT" sz="2200" b="1" dirty="0" smtClean="0">
                <a:solidFill>
                  <a:schemeClr val="tx2"/>
                </a:solidFill>
                <a:latin typeface="Arial" panose="020B0604020202020204" pitchFamily="34" charset="0"/>
                <a:cs typeface="Arial" panose="020B0604020202020204" pitchFamily="34" charset="0"/>
              </a:rPr>
              <a:t>control</a:t>
            </a:r>
          </a:p>
          <a:p>
            <a:pPr>
              <a:lnSpc>
                <a:spcPct val="170000"/>
              </a:lnSpc>
            </a:pPr>
            <a:r>
              <a:rPr lang="it-IT" sz="2200" b="1" dirty="0" smtClean="0">
                <a:solidFill>
                  <a:schemeClr val="tx2"/>
                </a:solidFill>
                <a:latin typeface="Arial" panose="020B0604020202020204" pitchFamily="34" charset="0"/>
                <a:cs typeface="Arial" panose="020B0604020202020204" pitchFamily="34" charset="0"/>
              </a:rPr>
              <a:t>Heider</a:t>
            </a:r>
            <a:r>
              <a:rPr lang="it-IT" sz="2200" b="1" dirty="0">
                <a:solidFill>
                  <a:schemeClr val="tx2"/>
                </a:solidFill>
                <a:latin typeface="Arial" panose="020B0604020202020204" pitchFamily="34" charset="0"/>
                <a:cs typeface="Arial" panose="020B0604020202020204" pitchFamily="34" charset="0"/>
              </a:rPr>
              <a:t>:</a:t>
            </a:r>
            <a:r>
              <a:rPr lang="it-IT" sz="2200" b="1" dirty="0" smtClean="0">
                <a:solidFill>
                  <a:schemeClr val="tx2"/>
                </a:solidFill>
                <a:latin typeface="Arial" panose="020B0604020202020204" pitchFamily="34" charset="0"/>
                <a:cs typeface="Arial" panose="020B0604020202020204" pitchFamily="34" charset="0"/>
              </a:rPr>
              <a:t> l’Attribuzione causale</a:t>
            </a:r>
            <a:endParaRPr lang="it-IT" sz="2200" dirty="0">
              <a:solidFill>
                <a:schemeClr val="tx2"/>
              </a:solidFill>
              <a:latin typeface="Arial" panose="020B0604020202020204" pitchFamily="34" charset="0"/>
              <a:cs typeface="Arial" panose="020B0604020202020204" pitchFamily="34" charset="0"/>
            </a:endParaRPr>
          </a:p>
          <a:p>
            <a:pPr>
              <a:lnSpc>
                <a:spcPct val="170000"/>
              </a:lnSpc>
            </a:pPr>
            <a:r>
              <a:rPr lang="it-IT" sz="2200" b="1" dirty="0" smtClean="0">
                <a:solidFill>
                  <a:schemeClr val="tx2"/>
                </a:solidFill>
                <a:latin typeface="Arial" panose="020B0604020202020204" pitchFamily="34" charset="0"/>
                <a:cs typeface="Arial" panose="020B0604020202020204" pitchFamily="34" charset="0"/>
              </a:rPr>
              <a:t>Weiner: la </a:t>
            </a:r>
            <a:r>
              <a:rPr lang="it-IT" sz="2200" b="1" dirty="0">
                <a:solidFill>
                  <a:schemeClr val="tx2"/>
                </a:solidFill>
                <a:latin typeface="Arial" panose="020B0604020202020204" pitchFamily="34" charset="0"/>
                <a:cs typeface="Arial" panose="020B0604020202020204" pitchFamily="34" charset="0"/>
              </a:rPr>
              <a:t>C</a:t>
            </a:r>
            <a:r>
              <a:rPr lang="it-IT" sz="2200" b="1" dirty="0" smtClean="0">
                <a:solidFill>
                  <a:schemeClr val="tx2"/>
                </a:solidFill>
                <a:latin typeface="Arial" panose="020B0604020202020204" pitchFamily="34" charset="0"/>
                <a:cs typeface="Arial" panose="020B0604020202020204" pitchFamily="34" charset="0"/>
              </a:rPr>
              <a:t>ontrollabilità </a:t>
            </a:r>
            <a:r>
              <a:rPr lang="it-IT" sz="2200" b="1" dirty="0">
                <a:solidFill>
                  <a:schemeClr val="tx2"/>
                </a:solidFill>
                <a:latin typeface="Arial" panose="020B0604020202020204" pitchFamily="34" charset="0"/>
                <a:cs typeface="Arial" panose="020B0604020202020204" pitchFamily="34" charset="0"/>
              </a:rPr>
              <a:t>delle cause</a:t>
            </a:r>
            <a:endParaRPr lang="it-IT" sz="2200" dirty="0">
              <a:solidFill>
                <a:schemeClr val="tx2"/>
              </a:solidFill>
              <a:latin typeface="Arial" panose="020B0604020202020204" pitchFamily="34" charset="0"/>
              <a:cs typeface="Arial" panose="020B0604020202020204" pitchFamily="34" charset="0"/>
            </a:endParaRPr>
          </a:p>
          <a:p>
            <a:pPr>
              <a:lnSpc>
                <a:spcPct val="170000"/>
              </a:lnSpc>
            </a:pPr>
            <a:r>
              <a:rPr lang="it-IT" sz="2200" b="1" dirty="0" smtClean="0">
                <a:solidFill>
                  <a:schemeClr val="tx2"/>
                </a:solidFill>
                <a:latin typeface="Arial" panose="020B0604020202020204" pitchFamily="34" charset="0"/>
                <a:cs typeface="Arial" panose="020B0604020202020204" pitchFamily="34" charset="0"/>
              </a:rPr>
              <a:t>Vroom: la </a:t>
            </a:r>
            <a:r>
              <a:rPr lang="it-IT" sz="2200" b="1" dirty="0">
                <a:solidFill>
                  <a:schemeClr val="tx2"/>
                </a:solidFill>
                <a:latin typeface="Arial" panose="020B0604020202020204" pitchFamily="34" charset="0"/>
                <a:cs typeface="Arial" panose="020B0604020202020204" pitchFamily="34" charset="0"/>
              </a:rPr>
              <a:t>teoria </a:t>
            </a:r>
            <a:r>
              <a:rPr lang="it-IT" sz="2200" b="1" dirty="0" smtClean="0">
                <a:solidFill>
                  <a:schemeClr val="tx2"/>
                </a:solidFill>
                <a:latin typeface="Arial" panose="020B0604020202020204" pitchFamily="34" charset="0"/>
                <a:cs typeface="Arial" panose="020B0604020202020204" pitchFamily="34" charset="0"/>
              </a:rPr>
              <a:t>dell’Aspettativa-Strumentalità-Valenza</a:t>
            </a:r>
          </a:p>
          <a:p>
            <a:r>
              <a:rPr lang="it-IT" dirty="0"/>
              <a:t/>
            </a:r>
            <a:br>
              <a:rPr lang="it-IT" dirty="0"/>
            </a:br>
            <a:endParaRPr lang="it-IT" dirty="0"/>
          </a:p>
        </p:txBody>
      </p:sp>
    </p:spTree>
    <p:extLst>
      <p:ext uri="{BB962C8B-B14F-4D97-AF65-F5344CB8AC3E}">
        <p14:creationId xmlns:p14="http://schemas.microsoft.com/office/powerpoint/2010/main" val="34600192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39558"/>
            <a:ext cx="10972799" cy="4754880"/>
          </a:xfrm>
        </p:spPr>
        <p:txBody>
          <a:bodyPr>
            <a:noAutofit/>
          </a:bodyPr>
          <a:lstStyle/>
          <a:p>
            <a:pPr marL="0" indent="0">
              <a:buNone/>
            </a:pPr>
            <a:r>
              <a:rPr lang="it-IT" dirty="0" smtClean="0">
                <a:latin typeface="Arial" panose="020B0604020202020204" pitchFamily="34" charset="0"/>
                <a:cs typeface="Arial" panose="020B0604020202020204" pitchFamily="34" charset="0"/>
              </a:rPr>
              <a:t>Rotter</a:t>
            </a:r>
            <a:r>
              <a:rPr lang="it-IT" dirty="0">
                <a:latin typeface="Arial" panose="020B0604020202020204" pitchFamily="34" charset="0"/>
                <a:cs typeface="Arial" panose="020B0604020202020204" pitchFamily="34" charset="0"/>
              </a:rPr>
              <a:t> negli anni '50 ha messo a punto il costrutto</a:t>
            </a:r>
            <a:r>
              <a:rPr lang="it-IT" b="1" dirty="0">
                <a:latin typeface="Arial" panose="020B0604020202020204" pitchFamily="34" charset="0"/>
                <a:cs typeface="Arial" panose="020B0604020202020204" pitchFamily="34" charset="0"/>
              </a:rPr>
              <a:t> </a:t>
            </a:r>
            <a:r>
              <a:rPr lang="it-IT" dirty="0">
                <a:latin typeface="Arial" panose="020B0604020202020204" pitchFamily="34" charset="0"/>
                <a:cs typeface="Arial" panose="020B0604020202020204" pitchFamily="34" charset="0"/>
              </a:rPr>
              <a:t>del</a:t>
            </a:r>
            <a:r>
              <a:rPr lang="it-IT" b="1" dirty="0">
                <a:latin typeface="Arial" panose="020B0604020202020204" pitchFamily="34" charset="0"/>
                <a:cs typeface="Arial" panose="020B0604020202020204" pitchFamily="34" charset="0"/>
              </a:rPr>
              <a:t> locus of control</a:t>
            </a:r>
            <a:r>
              <a:rPr lang="it-IT" b="1" dirty="0" smtClean="0">
                <a:latin typeface="Arial" panose="020B0604020202020204" pitchFamily="34" charset="0"/>
                <a:cs typeface="Arial" panose="020B0604020202020204" pitchFamily="34" charset="0"/>
              </a:rPr>
              <a:t>:</a:t>
            </a:r>
          </a:p>
          <a:p>
            <a:pPr marL="0" indent="0">
              <a:buNone/>
            </a:pPr>
            <a:r>
              <a:rPr lang="it-IT" dirty="0" smtClean="0">
                <a:latin typeface="Arial" panose="020B0604020202020204" pitchFamily="34" charset="0"/>
                <a:cs typeface="Arial" panose="020B0604020202020204" pitchFamily="34" charset="0"/>
              </a:rPr>
              <a:t> </a:t>
            </a:r>
          </a:p>
          <a:p>
            <a:r>
              <a:rPr lang="it-IT" dirty="0" smtClean="0">
                <a:latin typeface="Arial" panose="020B0604020202020204" pitchFamily="34" charset="0"/>
                <a:cs typeface="Arial" panose="020B0604020202020204" pitchFamily="34" charset="0"/>
              </a:rPr>
              <a:t>una </a:t>
            </a:r>
            <a:r>
              <a:rPr lang="it-IT" dirty="0">
                <a:latin typeface="Arial" panose="020B0604020202020204" pitchFamily="34" charset="0"/>
                <a:cs typeface="Arial" panose="020B0604020202020204" pitchFamily="34" charset="0"/>
              </a:rPr>
              <a:t>variabile psicologica, che fa riferimento a quanto l’individuo ritenga di esercitare il controllo del proprio futuro e degli eventi. </a:t>
            </a:r>
            <a:endParaRPr lang="it-IT" dirty="0" smtClean="0">
              <a:latin typeface="Arial" panose="020B0604020202020204" pitchFamily="34" charset="0"/>
              <a:cs typeface="Arial" panose="020B0604020202020204" pitchFamily="34" charset="0"/>
            </a:endParaRPr>
          </a:p>
          <a:p>
            <a:endParaRPr lang="it-IT" dirty="0" smtClean="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Secondo </a:t>
            </a:r>
            <a:r>
              <a:rPr lang="it-IT" dirty="0">
                <a:latin typeface="Arial" panose="020B0604020202020204" pitchFamily="34" charset="0"/>
                <a:cs typeface="Arial" panose="020B0604020202020204" pitchFamily="34" charset="0"/>
              </a:rPr>
              <a:t>questa </a:t>
            </a:r>
            <a:r>
              <a:rPr lang="it-IT" dirty="0" smtClean="0">
                <a:latin typeface="Arial" panose="020B0604020202020204" pitchFamily="34" charset="0"/>
                <a:cs typeface="Arial" panose="020B0604020202020204" pitchFamily="34" charset="0"/>
              </a:rPr>
              <a:t>teoria </a:t>
            </a:r>
            <a:r>
              <a:rPr lang="it-IT" dirty="0">
                <a:latin typeface="Arial" panose="020B0604020202020204" pitchFamily="34" charset="0"/>
                <a:cs typeface="Arial" panose="020B0604020202020204" pitchFamily="34" charset="0"/>
              </a:rPr>
              <a:t>il comportamento, in una determinata situazione, dipende dall’aspettativa di raggiungere specifici risultati e al valore attribuito a tali risultati. </a:t>
            </a:r>
            <a:endParaRPr lang="it-IT" dirty="0" smtClean="0">
              <a:latin typeface="Arial" panose="020B0604020202020204" pitchFamily="34" charset="0"/>
              <a:cs typeface="Arial" panose="020B0604020202020204" pitchFamily="34" charset="0"/>
            </a:endParaRPr>
          </a:p>
          <a:p>
            <a:endParaRPr lang="it-IT" dirty="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La </a:t>
            </a:r>
            <a:r>
              <a:rPr lang="it-IT" dirty="0">
                <a:latin typeface="Arial" panose="020B0604020202020204" pitchFamily="34" charset="0"/>
                <a:cs typeface="Arial" panose="020B0604020202020204" pitchFamily="34" charset="0"/>
              </a:rPr>
              <a:t>dimensione Interno-Esterno è definita </a:t>
            </a:r>
            <a:r>
              <a:rPr lang="it-IT" dirty="0" smtClean="0">
                <a:latin typeface="Arial" panose="020B0604020202020204" pitchFamily="34" charset="0"/>
                <a:cs typeface="Arial" panose="020B0604020202020204" pitchFamily="34" charset="0"/>
              </a:rPr>
              <a:t>come </a:t>
            </a:r>
            <a:r>
              <a:rPr lang="it-IT" dirty="0">
                <a:latin typeface="Arial" panose="020B0604020202020204" pitchFamily="34" charset="0"/>
                <a:cs typeface="Arial" panose="020B0604020202020204" pitchFamily="34" charset="0"/>
              </a:rPr>
              <a:t>una variabile di personalità che viene misurata mediante una scala. </a:t>
            </a:r>
          </a:p>
        </p:txBody>
      </p:sp>
      <p:sp>
        <p:nvSpPr>
          <p:cNvPr id="3" name="Titolo 2"/>
          <p:cNvSpPr>
            <a:spLocks noGrp="1"/>
          </p:cNvSpPr>
          <p:nvPr>
            <p:ph type="title"/>
          </p:nvPr>
        </p:nvSpPr>
        <p:spPr/>
        <p:txBody>
          <a:bodyPr>
            <a:normAutofit/>
          </a:bodyPr>
          <a:lstStyle/>
          <a:p>
            <a:r>
              <a:rPr lang="it-IT" sz="4000" b="1" dirty="0">
                <a:latin typeface="Arial" panose="020B0604020202020204" pitchFamily="34" charset="0"/>
                <a:cs typeface="Arial" panose="020B0604020202020204" pitchFamily="34" charset="0"/>
              </a:rPr>
              <a:t>Rotter e il locus of </a:t>
            </a:r>
            <a:r>
              <a:rPr lang="it-IT" sz="4000" b="1" dirty="0" smtClean="0">
                <a:latin typeface="Arial" panose="020B0604020202020204" pitchFamily="34" charset="0"/>
                <a:cs typeface="Arial" panose="020B0604020202020204" pitchFamily="34" charset="0"/>
              </a:rPr>
              <a:t>control</a:t>
            </a:r>
            <a:endParaRPr lang="it-IT" sz="4000" dirty="0"/>
          </a:p>
        </p:txBody>
      </p:sp>
    </p:spTree>
    <p:extLst>
      <p:ext uri="{BB962C8B-B14F-4D97-AF65-F5344CB8AC3E}">
        <p14:creationId xmlns:p14="http://schemas.microsoft.com/office/powerpoint/2010/main" val="27135414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61073"/>
            <a:ext cx="10972799" cy="4744122"/>
          </a:xfrm>
        </p:spPr>
        <p:txBody>
          <a:bodyPr>
            <a:normAutofit/>
          </a:bodyPr>
          <a:lstStyle/>
          <a:p>
            <a:pPr marL="0" indent="0">
              <a:buNone/>
            </a:pPr>
            <a:endParaRPr lang="it-IT" dirty="0" smtClean="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Un </a:t>
            </a:r>
            <a:r>
              <a:rPr lang="it-IT" dirty="0">
                <a:latin typeface="Arial" panose="020B0604020202020204" pitchFamily="34" charset="0"/>
                <a:cs typeface="Arial" panose="020B0604020202020204" pitchFamily="34" charset="0"/>
              </a:rPr>
              <a:t>polo della dimensione è il </a:t>
            </a:r>
            <a:r>
              <a:rPr lang="it-IT" b="1" dirty="0">
                <a:latin typeface="Arial" panose="020B0604020202020204" pitchFamily="34" charset="0"/>
                <a:cs typeface="Arial" panose="020B0604020202020204" pitchFamily="34" charset="0"/>
              </a:rPr>
              <a:t>locus interno</a:t>
            </a:r>
            <a:r>
              <a:rPr lang="it-IT" dirty="0">
                <a:latin typeface="Arial" panose="020B0604020202020204" pitchFamily="34" charset="0"/>
                <a:cs typeface="Arial" panose="020B0604020202020204" pitchFamily="34" charset="0"/>
              </a:rPr>
              <a:t>: </a:t>
            </a:r>
            <a:r>
              <a:rPr lang="it-IT" dirty="0" smtClean="0">
                <a:latin typeface="Arial" panose="020B0604020202020204" pitchFamily="34" charset="0"/>
                <a:cs typeface="Arial" panose="020B0604020202020204" pitchFamily="34" charset="0"/>
              </a:rPr>
              <a:t>un </a:t>
            </a:r>
            <a:r>
              <a:rPr lang="it-IT" dirty="0">
                <a:latin typeface="Arial" panose="020B0604020202020204" pitchFamily="34" charset="0"/>
                <a:cs typeface="Arial" panose="020B0604020202020204" pitchFamily="34" charset="0"/>
              </a:rPr>
              <a:t>soggetto con locus of control "interno" è orientato a considerare il futuro come un effetto delle proprie azioni e quindi una variabile su cui è possibile intervenire per modificare il corso degli </a:t>
            </a:r>
            <a:r>
              <a:rPr lang="it-IT" dirty="0" smtClean="0">
                <a:latin typeface="Arial" panose="020B0604020202020204" pitchFamily="34" charset="0"/>
                <a:cs typeface="Arial" panose="020B0604020202020204" pitchFamily="34" charset="0"/>
              </a:rPr>
              <a:t>eventi. La </a:t>
            </a:r>
            <a:r>
              <a:rPr lang="it-IT" dirty="0">
                <a:latin typeface="Arial" panose="020B0604020202020204" pitchFamily="34" charset="0"/>
                <a:cs typeface="Arial" panose="020B0604020202020204" pitchFamily="34" charset="0"/>
              </a:rPr>
              <a:t>persona considera se stessa come causa del comportamento e sente di poterne controllare le circostanze</a:t>
            </a:r>
            <a:r>
              <a:rPr lang="it-IT" dirty="0" smtClean="0">
                <a:latin typeface="Arial" panose="020B0604020202020204" pitchFamily="34" charset="0"/>
                <a:cs typeface="Arial" panose="020B0604020202020204" pitchFamily="34" charset="0"/>
              </a:rPr>
              <a:t>.</a:t>
            </a:r>
          </a:p>
          <a:p>
            <a:pPr marL="0" indent="0">
              <a:buNone/>
            </a:pPr>
            <a:endParaRPr lang="it-IT" dirty="0">
              <a:latin typeface="Arial" panose="020B0604020202020204" pitchFamily="34" charset="0"/>
              <a:cs typeface="Arial" panose="020B0604020202020204" pitchFamily="34" charset="0"/>
            </a:endParaRPr>
          </a:p>
          <a:p>
            <a:r>
              <a:rPr lang="it-IT" dirty="0">
                <a:latin typeface="Arial" panose="020B0604020202020204" pitchFamily="34" charset="0"/>
                <a:cs typeface="Arial" panose="020B0604020202020204" pitchFamily="34" charset="0"/>
              </a:rPr>
              <a:t>L’altro polo è formato dal </a:t>
            </a:r>
            <a:r>
              <a:rPr lang="it-IT" b="1" dirty="0">
                <a:latin typeface="Arial" panose="020B0604020202020204" pitchFamily="34" charset="0"/>
                <a:cs typeface="Arial" panose="020B0604020202020204" pitchFamily="34" charset="0"/>
              </a:rPr>
              <a:t>locus esterno</a:t>
            </a:r>
            <a:r>
              <a:rPr lang="it-IT" dirty="0">
                <a:latin typeface="Arial" panose="020B0604020202020204" pitchFamily="34" charset="0"/>
                <a:cs typeface="Arial" panose="020B0604020202020204" pitchFamily="34" charset="0"/>
              </a:rPr>
              <a:t>: il soggetto attribuisce prevalentemente le cause di quanto accade al destino o agli </a:t>
            </a:r>
            <a:r>
              <a:rPr lang="it-IT" i="1" dirty="0">
                <a:latin typeface="Arial" panose="020B0604020202020204" pitchFamily="34" charset="0"/>
                <a:cs typeface="Arial" panose="020B0604020202020204" pitchFamily="34" charset="0"/>
              </a:rPr>
              <a:t>altri</a:t>
            </a:r>
            <a:r>
              <a:rPr lang="it-IT" dirty="0">
                <a:latin typeface="Arial" panose="020B0604020202020204" pitchFamily="34" charset="0"/>
                <a:cs typeface="Arial" panose="020B0604020202020204" pitchFamily="34" charset="0"/>
              </a:rPr>
              <a:t> o comunque a forze esterne a sé. </a:t>
            </a:r>
          </a:p>
          <a:p>
            <a:pPr marL="0" indent="0">
              <a:buNone/>
            </a:pPr>
            <a:r>
              <a:rPr lang="it-IT" dirty="0">
                <a:latin typeface="Arial" panose="020B0604020202020204" pitchFamily="34" charset="0"/>
                <a:cs typeface="Arial" panose="020B0604020202020204" pitchFamily="34" charset="0"/>
              </a:rPr>
              <a:t> </a:t>
            </a:r>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Rotter e il locus of control</a:t>
            </a:r>
            <a:endParaRPr lang="it-IT" dirty="0"/>
          </a:p>
        </p:txBody>
      </p:sp>
    </p:spTree>
    <p:extLst>
      <p:ext uri="{BB962C8B-B14F-4D97-AF65-F5344CB8AC3E}">
        <p14:creationId xmlns:p14="http://schemas.microsoft.com/office/powerpoint/2010/main" val="22171000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78239"/>
            <a:ext cx="11073204" cy="4762410"/>
          </a:xfrm>
        </p:spPr>
        <p:txBody>
          <a:bodyPr>
            <a:normAutofit fontScale="92500" lnSpcReduction="10000"/>
          </a:bodyPr>
          <a:lstStyle/>
          <a:p>
            <a:pPr marL="301943" lvl="1" indent="0">
              <a:buNone/>
            </a:pPr>
            <a:r>
              <a:rPr lang="it-IT" sz="2400" b="1" dirty="0" smtClean="0">
                <a:latin typeface="Arial" panose="020B0604020202020204" pitchFamily="34" charset="0"/>
                <a:cs typeface="Arial" panose="020B0604020202020204" pitchFamily="34" charset="0"/>
              </a:rPr>
              <a:t>Effetti </a:t>
            </a:r>
            <a:r>
              <a:rPr lang="it-IT" sz="2400" b="1" dirty="0">
                <a:latin typeface="Arial" panose="020B0604020202020204" pitchFamily="34" charset="0"/>
                <a:cs typeface="Arial" panose="020B0604020202020204" pitchFamily="34" charset="0"/>
              </a:rPr>
              <a:t>di un locus of control </a:t>
            </a:r>
            <a:r>
              <a:rPr lang="it-IT" sz="2400" b="1" dirty="0" smtClean="0">
                <a:latin typeface="Arial" panose="020B0604020202020204" pitchFamily="34" charset="0"/>
                <a:cs typeface="Arial" panose="020B0604020202020204" pitchFamily="34" charset="0"/>
              </a:rPr>
              <a:t>esterno</a:t>
            </a:r>
            <a:endParaRPr lang="it-IT" sz="2400" b="1" dirty="0">
              <a:latin typeface="Arial" panose="020B0604020202020204" pitchFamily="34" charset="0"/>
              <a:cs typeface="Arial" panose="020B0604020202020204" pitchFamily="34" charset="0"/>
            </a:endParaRPr>
          </a:p>
          <a:p>
            <a:pPr>
              <a:buFont typeface="Arial" panose="020B0604020202020204" pitchFamily="34" charset="0"/>
              <a:buChar char="•"/>
            </a:pPr>
            <a:r>
              <a:rPr lang="it-IT" dirty="0">
                <a:latin typeface="Arial" panose="020B0604020202020204" pitchFamily="34" charset="0"/>
                <a:cs typeface="Arial" panose="020B0604020202020204" pitchFamily="34" charset="0"/>
              </a:rPr>
              <a:t>Atteggiamento passivo di fronte agli eventi; </a:t>
            </a:r>
            <a:endParaRPr lang="it-IT" dirty="0" smtClean="0">
              <a:latin typeface="Arial" panose="020B0604020202020204" pitchFamily="34" charset="0"/>
              <a:cs typeface="Arial" panose="020B0604020202020204" pitchFamily="34" charset="0"/>
            </a:endParaRPr>
          </a:p>
          <a:p>
            <a:pPr>
              <a:buFont typeface="Arial" panose="020B0604020202020204" pitchFamily="34" charset="0"/>
              <a:buChar char="•"/>
            </a:pPr>
            <a:r>
              <a:rPr lang="it-IT" dirty="0">
                <a:latin typeface="Arial" panose="020B0604020202020204" pitchFamily="34" charset="0"/>
                <a:cs typeface="Arial" panose="020B0604020202020204" pitchFamily="34" charset="0"/>
              </a:rPr>
              <a:t>p</a:t>
            </a:r>
            <a:r>
              <a:rPr lang="it-IT" dirty="0" smtClean="0">
                <a:latin typeface="Arial" panose="020B0604020202020204" pitchFamily="34" charset="0"/>
                <a:cs typeface="Arial" panose="020B0604020202020204" pitchFamily="34" charset="0"/>
              </a:rPr>
              <a:t>ercezione </a:t>
            </a:r>
            <a:r>
              <a:rPr lang="it-IT" dirty="0">
                <a:latin typeface="Arial" panose="020B0604020202020204" pitchFamily="34" charset="0"/>
                <a:cs typeface="Arial" panose="020B0604020202020204" pitchFamily="34" charset="0"/>
              </a:rPr>
              <a:t>di imprevedibilità degli eventi; </a:t>
            </a:r>
            <a:endParaRPr lang="it-IT" dirty="0" smtClean="0">
              <a:latin typeface="Arial" panose="020B0604020202020204" pitchFamily="34" charset="0"/>
              <a:cs typeface="Arial" panose="020B0604020202020204" pitchFamily="34" charset="0"/>
            </a:endParaRPr>
          </a:p>
          <a:p>
            <a:pPr>
              <a:buFont typeface="Arial" panose="020B0604020202020204" pitchFamily="34" charset="0"/>
              <a:buChar char="•"/>
            </a:pPr>
            <a:r>
              <a:rPr lang="it-IT" dirty="0" smtClean="0">
                <a:latin typeface="Arial" panose="020B0604020202020204" pitchFamily="34" charset="0"/>
                <a:cs typeface="Arial" panose="020B0604020202020204" pitchFamily="34" charset="0"/>
              </a:rPr>
              <a:t>scarsa autonomia; </a:t>
            </a:r>
          </a:p>
          <a:p>
            <a:pPr>
              <a:buFont typeface="Arial" panose="020B0604020202020204" pitchFamily="34" charset="0"/>
              <a:buChar char="•"/>
            </a:pPr>
            <a:r>
              <a:rPr lang="it-IT" dirty="0" smtClean="0">
                <a:latin typeface="Arial" panose="020B0604020202020204" pitchFamily="34" charset="0"/>
                <a:cs typeface="Arial" panose="020B0604020202020204" pitchFamily="34" charset="0"/>
              </a:rPr>
              <a:t>dipendenza </a:t>
            </a:r>
            <a:r>
              <a:rPr lang="it-IT" dirty="0">
                <a:latin typeface="Arial" panose="020B0604020202020204" pitchFamily="34" charset="0"/>
                <a:cs typeface="Arial" panose="020B0604020202020204" pitchFamily="34" charset="0"/>
              </a:rPr>
              <a:t>dagli altri o da forze esterne nella ricerca delle soluzioni ai problemi incontrati; </a:t>
            </a:r>
            <a:endParaRPr lang="it-IT" dirty="0" smtClean="0">
              <a:latin typeface="Arial" panose="020B0604020202020204" pitchFamily="34" charset="0"/>
              <a:cs typeface="Arial" panose="020B0604020202020204" pitchFamily="34" charset="0"/>
            </a:endParaRPr>
          </a:p>
          <a:p>
            <a:pPr>
              <a:buFont typeface="Arial" panose="020B0604020202020204" pitchFamily="34" charset="0"/>
              <a:buChar char="•"/>
            </a:pPr>
            <a:r>
              <a:rPr lang="it-IT" dirty="0" smtClean="0">
                <a:latin typeface="Arial" panose="020B0604020202020204" pitchFamily="34" charset="0"/>
                <a:cs typeface="Arial" panose="020B0604020202020204" pitchFamily="34" charset="0"/>
              </a:rPr>
              <a:t>mancanza </a:t>
            </a:r>
            <a:r>
              <a:rPr lang="it-IT" dirty="0">
                <a:latin typeface="Arial" panose="020B0604020202020204" pitchFamily="34" charset="0"/>
                <a:cs typeface="Arial" panose="020B0604020202020204" pitchFamily="34" charset="0"/>
              </a:rPr>
              <a:t>di una </a:t>
            </a:r>
            <a:r>
              <a:rPr lang="it-IT" b="1" dirty="0">
                <a:latin typeface="Arial" panose="020B0604020202020204" pitchFamily="34" charset="0"/>
                <a:cs typeface="Arial" panose="020B0604020202020204" pitchFamily="34" charset="0"/>
              </a:rPr>
              <a:t>valutazione oggettiva</a:t>
            </a:r>
            <a:r>
              <a:rPr lang="it-IT" dirty="0">
                <a:latin typeface="Arial" panose="020B0604020202020204" pitchFamily="34" charset="0"/>
                <a:cs typeface="Arial" panose="020B0604020202020204" pitchFamily="34" charset="0"/>
              </a:rPr>
              <a:t> delle possibilità di successo nella risoluzione di un </a:t>
            </a:r>
            <a:r>
              <a:rPr lang="it-IT" dirty="0" smtClean="0">
                <a:latin typeface="Arial" panose="020B0604020202020204" pitchFamily="34" charset="0"/>
                <a:cs typeface="Arial" panose="020B0604020202020204" pitchFamily="34" charset="0"/>
              </a:rPr>
              <a:t>problema; </a:t>
            </a:r>
          </a:p>
          <a:p>
            <a:pPr>
              <a:buFont typeface="Arial" panose="020B0604020202020204" pitchFamily="34" charset="0"/>
              <a:buChar char="•"/>
            </a:pPr>
            <a:r>
              <a:rPr lang="it-IT" dirty="0" smtClean="0">
                <a:latin typeface="Arial" panose="020B0604020202020204" pitchFamily="34" charset="0"/>
                <a:cs typeface="Arial" panose="020B0604020202020204" pitchFamily="34" charset="0"/>
              </a:rPr>
              <a:t>percezione </a:t>
            </a:r>
            <a:r>
              <a:rPr lang="it-IT" dirty="0">
                <a:latin typeface="Arial" panose="020B0604020202020204" pitchFamily="34" charset="0"/>
                <a:cs typeface="Arial" panose="020B0604020202020204" pitchFamily="34" charset="0"/>
              </a:rPr>
              <a:t>che le variabili esterne da controllare siano al di fuori delle proprie capacità; </a:t>
            </a:r>
            <a:endParaRPr lang="it-IT" dirty="0" smtClean="0">
              <a:latin typeface="Arial" panose="020B0604020202020204" pitchFamily="34" charset="0"/>
              <a:cs typeface="Arial" panose="020B0604020202020204" pitchFamily="34" charset="0"/>
            </a:endParaRPr>
          </a:p>
          <a:p>
            <a:pPr>
              <a:buFont typeface="Arial" panose="020B0604020202020204" pitchFamily="34" charset="0"/>
              <a:buChar char="•"/>
            </a:pPr>
            <a:r>
              <a:rPr lang="it-IT" dirty="0" smtClean="0">
                <a:latin typeface="Arial" panose="020B0604020202020204" pitchFamily="34" charset="0"/>
                <a:cs typeface="Arial" panose="020B0604020202020204" pitchFamily="34" charset="0"/>
              </a:rPr>
              <a:t>sensazione </a:t>
            </a:r>
            <a:r>
              <a:rPr lang="it-IT" dirty="0">
                <a:latin typeface="Arial" panose="020B0604020202020204" pitchFamily="34" charset="0"/>
                <a:cs typeface="Arial" panose="020B0604020202020204" pitchFamily="34" charset="0"/>
              </a:rPr>
              <a:t>di una forte o totale impotenza rispetto agli eventi; </a:t>
            </a:r>
            <a:endParaRPr lang="it-IT" dirty="0" smtClean="0">
              <a:latin typeface="Arial" panose="020B0604020202020204" pitchFamily="34" charset="0"/>
              <a:cs typeface="Arial" panose="020B0604020202020204" pitchFamily="34" charset="0"/>
            </a:endParaRPr>
          </a:p>
          <a:p>
            <a:pPr>
              <a:buFont typeface="Arial" panose="020B0604020202020204" pitchFamily="34" charset="0"/>
              <a:buChar char="•"/>
            </a:pPr>
            <a:r>
              <a:rPr lang="it-IT" dirty="0" smtClean="0">
                <a:latin typeface="Arial" panose="020B0604020202020204" pitchFamily="34" charset="0"/>
                <a:cs typeface="Arial" panose="020B0604020202020204" pitchFamily="34" charset="0"/>
              </a:rPr>
              <a:t>attribuzione </a:t>
            </a:r>
            <a:r>
              <a:rPr lang="it-IT" dirty="0">
                <a:latin typeface="Arial" panose="020B0604020202020204" pitchFamily="34" charset="0"/>
                <a:cs typeface="Arial" panose="020B0604020202020204" pitchFamily="34" charset="0"/>
              </a:rPr>
              <a:t>dei propri esiti negativi al destino o agli altri; </a:t>
            </a:r>
            <a:endParaRPr lang="it-IT" dirty="0" smtClean="0">
              <a:latin typeface="Arial" panose="020B0604020202020204" pitchFamily="34" charset="0"/>
              <a:cs typeface="Arial" panose="020B0604020202020204" pitchFamily="34" charset="0"/>
            </a:endParaRPr>
          </a:p>
          <a:p>
            <a:pPr>
              <a:buFont typeface="Arial" panose="020B0604020202020204" pitchFamily="34" charset="0"/>
              <a:buChar char="•"/>
            </a:pPr>
            <a:r>
              <a:rPr lang="it-IT" dirty="0" smtClean="0">
                <a:latin typeface="Arial" panose="020B0604020202020204" pitchFamily="34" charset="0"/>
                <a:cs typeface="Arial" panose="020B0604020202020204" pitchFamily="34" charset="0"/>
              </a:rPr>
              <a:t>rapida </a:t>
            </a:r>
            <a:r>
              <a:rPr lang="it-IT" dirty="0">
                <a:latin typeface="Arial" panose="020B0604020202020204" pitchFamily="34" charset="0"/>
                <a:cs typeface="Arial" panose="020B0604020202020204" pitchFamily="34" charset="0"/>
              </a:rPr>
              <a:t>perdita della motivazione</a:t>
            </a:r>
            <a:r>
              <a:rPr lang="it-IT" dirty="0" smtClean="0">
                <a:latin typeface="Arial" panose="020B0604020202020204" pitchFamily="34" charset="0"/>
                <a:cs typeface="Arial" panose="020B0604020202020204" pitchFamily="34" charset="0"/>
              </a:rPr>
              <a:t>.</a:t>
            </a:r>
            <a:endParaRPr lang="it-IT" dirty="0">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Rotter e il locus of control</a:t>
            </a:r>
            <a:endParaRPr lang="it-IT" dirty="0"/>
          </a:p>
        </p:txBody>
      </p:sp>
    </p:spTree>
    <p:extLst>
      <p:ext uri="{BB962C8B-B14F-4D97-AF65-F5344CB8AC3E}">
        <p14:creationId xmlns:p14="http://schemas.microsoft.com/office/powerpoint/2010/main" val="3349158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28800"/>
            <a:ext cx="10972799" cy="4787153"/>
          </a:xfrm>
        </p:spPr>
        <p:txBody>
          <a:bodyPr>
            <a:normAutofit fontScale="92500"/>
          </a:bodyPr>
          <a:lstStyle/>
          <a:p>
            <a:pPr marL="0" indent="0">
              <a:buNone/>
            </a:pPr>
            <a:r>
              <a:rPr lang="it-IT" b="1" dirty="0"/>
              <a:t>Effetti di un locus of control </a:t>
            </a:r>
            <a:r>
              <a:rPr lang="it-IT" b="1" dirty="0" smtClean="0"/>
              <a:t>interno:</a:t>
            </a:r>
            <a:endParaRPr lang="it-IT" b="1" dirty="0"/>
          </a:p>
          <a:p>
            <a:pPr>
              <a:buFont typeface="Arial" panose="020B0604020202020204" pitchFamily="34" charset="0"/>
              <a:buChar char="•"/>
            </a:pPr>
            <a:r>
              <a:rPr lang="it-IT" dirty="0"/>
              <a:t>p</a:t>
            </a:r>
            <a:r>
              <a:rPr lang="it-IT" dirty="0" smtClean="0"/>
              <a:t>roattività </a:t>
            </a:r>
            <a:r>
              <a:rPr lang="it-IT" dirty="0"/>
              <a:t>nella ricerca di soluzioni ai problemi; </a:t>
            </a:r>
            <a:endParaRPr lang="it-IT" dirty="0" smtClean="0"/>
          </a:p>
          <a:p>
            <a:pPr>
              <a:buFont typeface="Arial" panose="020B0604020202020204" pitchFamily="34" charset="0"/>
              <a:buChar char="•"/>
            </a:pPr>
            <a:r>
              <a:rPr lang="it-IT" dirty="0" smtClean="0"/>
              <a:t>fiducia </a:t>
            </a:r>
            <a:r>
              <a:rPr lang="it-IT" dirty="0"/>
              <a:t>nella possibilità di affrontare e risolvere le difficoltà; </a:t>
            </a:r>
            <a:endParaRPr lang="it-IT" dirty="0" smtClean="0"/>
          </a:p>
          <a:p>
            <a:pPr>
              <a:buFont typeface="Arial" panose="020B0604020202020204" pitchFamily="34" charset="0"/>
              <a:buChar char="•"/>
            </a:pPr>
            <a:r>
              <a:rPr lang="it-IT" dirty="0" smtClean="0"/>
              <a:t>sostanziale </a:t>
            </a:r>
            <a:r>
              <a:rPr lang="it-IT" dirty="0"/>
              <a:t>fiducia nella possibilità di raggiungere obiettivi impegnativi e ambiziosi</a:t>
            </a:r>
            <a:r>
              <a:rPr lang="it-IT" dirty="0" smtClean="0"/>
              <a:t>;</a:t>
            </a:r>
          </a:p>
          <a:p>
            <a:pPr>
              <a:buFont typeface="Arial" panose="020B0604020202020204" pitchFamily="34" charset="0"/>
              <a:buChar char="•"/>
            </a:pPr>
            <a:r>
              <a:rPr lang="it-IT" dirty="0" smtClean="0"/>
              <a:t>fiducia </a:t>
            </a:r>
            <a:r>
              <a:rPr lang="it-IT" dirty="0"/>
              <a:t>nelle proprie capacità e nella possibilità di accrescere le proprie competenze</a:t>
            </a:r>
            <a:r>
              <a:rPr lang="it-IT" dirty="0" smtClean="0"/>
              <a:t>;</a:t>
            </a:r>
          </a:p>
          <a:p>
            <a:pPr>
              <a:buFont typeface="Arial" panose="020B0604020202020204" pitchFamily="34" charset="0"/>
              <a:buChar char="•"/>
            </a:pPr>
            <a:r>
              <a:rPr lang="it-IT" dirty="0" smtClean="0"/>
              <a:t>costanza </a:t>
            </a:r>
            <a:r>
              <a:rPr lang="it-IT" dirty="0"/>
              <a:t>e tenacia nel perseguire i propri obiettivi; </a:t>
            </a:r>
            <a:endParaRPr lang="it-IT" dirty="0" smtClean="0"/>
          </a:p>
          <a:p>
            <a:pPr>
              <a:buFont typeface="Arial" panose="020B0604020202020204" pitchFamily="34" charset="0"/>
              <a:buChar char="•"/>
            </a:pPr>
            <a:r>
              <a:rPr lang="it-IT" dirty="0" smtClean="0"/>
              <a:t>capacità </a:t>
            </a:r>
            <a:r>
              <a:rPr lang="it-IT" dirty="0"/>
              <a:t>di individuare strategicamente ulteriori possibili alternative nell’affrontare un problema difficile. </a:t>
            </a:r>
            <a:endParaRPr lang="it-IT" dirty="0" smtClean="0"/>
          </a:p>
          <a:p>
            <a:pPr marL="0" indent="0">
              <a:buNone/>
            </a:pPr>
            <a:r>
              <a:rPr lang="it-IT" i="1" dirty="0" smtClean="0"/>
              <a:t>Un </a:t>
            </a:r>
            <a:r>
              <a:rPr lang="it-IT" i="1" dirty="0"/>
              <a:t>locus of control interno,</a:t>
            </a:r>
            <a:r>
              <a:rPr lang="it-IT" dirty="0"/>
              <a:t> porta a conseguire sia migliori risultati oggettivi sia una maggiore soddisfazione personale e professionale. </a:t>
            </a:r>
            <a:endParaRPr lang="it-IT" dirty="0" smtClean="0"/>
          </a:p>
          <a:p>
            <a:pPr marL="0" indent="0">
              <a:buNone/>
            </a:pPr>
            <a:r>
              <a:rPr lang="it-IT" dirty="0" smtClean="0"/>
              <a:t>Le </a:t>
            </a:r>
            <a:r>
              <a:rPr lang="it-IT" dirty="0"/>
              <a:t>ricerche hanno evidenziato inoltre che un alto controllo interno comporta uno stile di leadership più partecipativo e socio- emotivo, e di conseguenza, maggiore soddisfazione.</a:t>
            </a: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Rotter e il locus of control</a:t>
            </a:r>
            <a:endParaRPr lang="it-IT" dirty="0"/>
          </a:p>
        </p:txBody>
      </p:sp>
    </p:spTree>
    <p:extLst>
      <p:ext uri="{BB962C8B-B14F-4D97-AF65-F5344CB8AC3E}">
        <p14:creationId xmlns:p14="http://schemas.microsoft.com/office/powerpoint/2010/main" val="404591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394447" y="2097741"/>
            <a:ext cx="11062446" cy="4222059"/>
          </a:xfrm>
        </p:spPr>
        <p:txBody>
          <a:bodyPr>
            <a:normAutofit fontScale="92500" lnSpcReduction="10000"/>
          </a:bodyPr>
          <a:lstStyle/>
          <a:p>
            <a:pPr marL="0" indent="0">
              <a:buNone/>
            </a:pPr>
            <a:endParaRPr lang="it-IT" dirty="0">
              <a:latin typeface="Arial" panose="020B0604020202020204" pitchFamily="34" charset="0"/>
              <a:cs typeface="Arial" panose="020B0604020202020204" pitchFamily="34" charset="0"/>
            </a:endParaRPr>
          </a:p>
          <a:p>
            <a:pPr marL="457200" indent="-457200">
              <a:buFont typeface="+mj-lt"/>
              <a:buAutoNum type="alphaUcPeriod"/>
            </a:pPr>
            <a:r>
              <a:rPr lang="it-IT" b="1" dirty="0" err="1" smtClean="0">
                <a:latin typeface="Arial" panose="020B0604020202020204" pitchFamily="34" charset="0"/>
                <a:cs typeface="Arial" panose="020B0604020202020204" pitchFamily="34" charset="0"/>
              </a:rPr>
              <a:t>Need</a:t>
            </a:r>
            <a:r>
              <a:rPr lang="it-IT" b="1" dirty="0" smtClean="0">
                <a:latin typeface="Arial" panose="020B0604020202020204" pitchFamily="34" charset="0"/>
                <a:cs typeface="Arial" panose="020B0604020202020204" pitchFamily="34" charset="0"/>
              </a:rPr>
              <a:t> </a:t>
            </a:r>
            <a:r>
              <a:rPr lang="it-IT" b="1" dirty="0" err="1">
                <a:latin typeface="Arial" panose="020B0604020202020204" pitchFamily="34" charset="0"/>
                <a:cs typeface="Arial" panose="020B0604020202020204" pitchFamily="34" charset="0"/>
              </a:rPr>
              <a:t>theories</a:t>
            </a:r>
            <a:r>
              <a:rPr lang="it-IT" b="1" dirty="0">
                <a:latin typeface="Arial" panose="020B0604020202020204" pitchFamily="34" charset="0"/>
                <a:cs typeface="Arial" panose="020B0604020202020204" pitchFamily="34" charset="0"/>
              </a:rPr>
              <a:t> e goal </a:t>
            </a:r>
            <a:r>
              <a:rPr lang="it-IT" b="1" dirty="0" err="1" smtClean="0">
                <a:latin typeface="Arial" panose="020B0604020202020204" pitchFamily="34" charset="0"/>
                <a:cs typeface="Arial" panose="020B0604020202020204" pitchFamily="34" charset="0"/>
              </a:rPr>
              <a:t>theories</a:t>
            </a:r>
            <a:endParaRPr lang="it-IT" dirty="0">
              <a:latin typeface="Arial" panose="020B0604020202020204" pitchFamily="34" charset="0"/>
              <a:cs typeface="Arial" panose="020B0604020202020204" pitchFamily="34" charset="0"/>
            </a:endParaRPr>
          </a:p>
          <a:p>
            <a:pPr lvl="0"/>
            <a:r>
              <a:rPr lang="it-IT" dirty="0">
                <a:latin typeface="Arial" panose="020B0604020202020204" pitchFamily="34" charset="0"/>
                <a:cs typeface="Arial" panose="020B0604020202020204" pitchFamily="34" charset="0"/>
              </a:rPr>
              <a:t>Nella forma classica, le </a:t>
            </a:r>
            <a:r>
              <a:rPr lang="it-IT" dirty="0" err="1">
                <a:latin typeface="Arial" panose="020B0604020202020204" pitchFamily="34" charset="0"/>
                <a:cs typeface="Arial" panose="020B0604020202020204" pitchFamily="34" charset="0"/>
              </a:rPr>
              <a:t>need</a:t>
            </a:r>
            <a:r>
              <a:rPr lang="it-IT" dirty="0">
                <a:latin typeface="Arial" panose="020B0604020202020204" pitchFamily="34" charset="0"/>
                <a:cs typeface="Arial" panose="020B0604020202020204" pitchFamily="34" charset="0"/>
              </a:rPr>
              <a:t> </a:t>
            </a:r>
            <a:r>
              <a:rPr lang="it-IT" dirty="0" err="1">
                <a:latin typeface="Arial" panose="020B0604020202020204" pitchFamily="34" charset="0"/>
                <a:cs typeface="Arial" panose="020B0604020202020204" pitchFamily="34" charset="0"/>
              </a:rPr>
              <a:t>theories</a:t>
            </a:r>
            <a:r>
              <a:rPr lang="it-IT" dirty="0">
                <a:latin typeface="Arial" panose="020B0604020202020204" pitchFamily="34" charset="0"/>
                <a:cs typeface="Arial" panose="020B0604020202020204" pitchFamily="34" charset="0"/>
              </a:rPr>
              <a:t> (teorie dei bisogni) assumono l’esistenza di alcuni bisogni di tipo sia primario o fisiologico sia di tipo psicologico (come il bisogno di conoscenza). Quando questi bisogni sono attivati le persone sono spinte a ricercare le opportunità per soddisfarli; una volta che il bisogno è soddisfatto si ristabilisce l’equilibrio interno.</a:t>
            </a:r>
          </a:p>
          <a:p>
            <a:pPr lvl="0"/>
            <a:r>
              <a:rPr lang="it-IT" dirty="0">
                <a:latin typeface="Arial" panose="020B0604020202020204" pitchFamily="34" charset="0"/>
                <a:cs typeface="Arial" panose="020B0604020202020204" pitchFamily="34" charset="0"/>
              </a:rPr>
              <a:t>Le goal </a:t>
            </a:r>
            <a:r>
              <a:rPr lang="it-IT" dirty="0" err="1">
                <a:latin typeface="Arial" panose="020B0604020202020204" pitchFamily="34" charset="0"/>
                <a:cs typeface="Arial" panose="020B0604020202020204" pitchFamily="34" charset="0"/>
              </a:rPr>
              <a:t>theories</a:t>
            </a:r>
            <a:r>
              <a:rPr lang="it-IT" dirty="0">
                <a:latin typeface="Arial" panose="020B0604020202020204" pitchFamily="34" charset="0"/>
                <a:cs typeface="Arial" panose="020B0604020202020204" pitchFamily="34" charset="0"/>
              </a:rPr>
              <a:t> (teorie degli obiettivi) sostengono che la motivazione dipende dagli obiettivi che il soggetto si propone di raggiungere; obiettivi chiari, specifici e sfidanti, permetteranno di individuare e mettere in atto i comportamenti più idonei per raggiungerli; pertanto, gli obiettivi indirizzano le azioni e gli sforzi di una  persona in una specifica direzione. </a:t>
            </a:r>
          </a:p>
          <a:p>
            <a:endParaRPr lang="it-IT" dirty="0"/>
          </a:p>
        </p:txBody>
      </p:sp>
      <p:sp>
        <p:nvSpPr>
          <p:cNvPr id="3" name="Titolo 2"/>
          <p:cNvSpPr>
            <a:spLocks noGrp="1"/>
          </p:cNvSpPr>
          <p:nvPr>
            <p:ph type="title"/>
          </p:nvPr>
        </p:nvSpPr>
        <p:spPr/>
        <p:txBody>
          <a:bodyPr>
            <a:normAutofit/>
          </a:bodyPr>
          <a:lstStyle/>
          <a:p>
            <a:r>
              <a:rPr lang="it-IT" sz="4000" b="1" dirty="0">
                <a:latin typeface="Arial" panose="020B0604020202020204" pitchFamily="34" charset="0"/>
                <a:cs typeface="Arial" panose="020B0604020202020204" pitchFamily="34" charset="0"/>
              </a:rPr>
              <a:t>Approcci alle teorie sulla </a:t>
            </a:r>
            <a:r>
              <a:rPr lang="it-IT" sz="4000" b="1" dirty="0" smtClean="0">
                <a:latin typeface="Arial" panose="020B0604020202020204" pitchFamily="34" charset="0"/>
                <a:cs typeface="Arial" panose="020B0604020202020204" pitchFamily="34" charset="0"/>
              </a:rPr>
              <a:t>motivazione</a:t>
            </a:r>
            <a:endParaRPr lang="it-IT" sz="4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313249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83110" y="1925618"/>
            <a:ext cx="10825779" cy="4711849"/>
          </a:xfrm>
        </p:spPr>
        <p:txBody>
          <a:bodyPr>
            <a:normAutofit/>
          </a:bodyPr>
          <a:lstStyle/>
          <a:p>
            <a:pPr marL="0" indent="0">
              <a:buNone/>
            </a:pPr>
            <a:r>
              <a:rPr lang="it-IT" dirty="0" smtClean="0">
                <a:latin typeface="Arial" panose="020B0604020202020204" pitchFamily="34" charset="0"/>
                <a:cs typeface="Arial" panose="020B0604020202020204" pitchFamily="34" charset="0"/>
              </a:rPr>
              <a:t>Secondo </a:t>
            </a:r>
            <a:r>
              <a:rPr lang="it-IT" dirty="0">
                <a:latin typeface="Arial" panose="020B0604020202020204" pitchFamily="34" charset="0"/>
                <a:cs typeface="Arial" panose="020B0604020202020204" pitchFamily="34" charset="0"/>
              </a:rPr>
              <a:t>Heider (1958) le persone interpretano il comportamento proprio e quello altrui stabilendo se</a:t>
            </a:r>
            <a:r>
              <a:rPr lang="it-IT" b="1" dirty="0">
                <a:latin typeface="Arial" panose="020B0604020202020204" pitchFamily="34" charset="0"/>
                <a:cs typeface="Arial" panose="020B0604020202020204" pitchFamily="34" charset="0"/>
              </a:rPr>
              <a:t> la causa del comportamento </a:t>
            </a:r>
            <a:r>
              <a:rPr lang="it-IT" dirty="0">
                <a:latin typeface="Arial" panose="020B0604020202020204" pitchFamily="34" charset="0"/>
                <a:cs typeface="Arial" panose="020B0604020202020204" pitchFamily="34" charset="0"/>
              </a:rPr>
              <a:t>risiede nella persona che lo ha prodotto (cause interne) o nell’ambiente circostante (cause esterne) </a:t>
            </a:r>
            <a:r>
              <a:rPr lang="it-IT" dirty="0" smtClean="0">
                <a:latin typeface="Arial" panose="020B0604020202020204" pitchFamily="34" charset="0"/>
                <a:cs typeface="Arial" panose="020B0604020202020204" pitchFamily="34" charset="0"/>
              </a:rPr>
              <a:t>o </a:t>
            </a:r>
            <a:r>
              <a:rPr lang="it-IT" dirty="0">
                <a:latin typeface="Arial" panose="020B0604020202020204" pitchFamily="34" charset="0"/>
                <a:cs typeface="Arial" panose="020B0604020202020204" pitchFamily="34" charset="0"/>
              </a:rPr>
              <a:t>in ambedue</a:t>
            </a:r>
            <a:r>
              <a:rPr lang="it-IT" dirty="0" smtClean="0">
                <a:latin typeface="Arial" panose="020B0604020202020204" pitchFamily="34" charset="0"/>
                <a:cs typeface="Arial" panose="020B0604020202020204" pitchFamily="34" charset="0"/>
              </a:rPr>
              <a:t>.</a:t>
            </a:r>
          </a:p>
          <a:p>
            <a:pPr marL="0" indent="0">
              <a:buNone/>
            </a:pPr>
            <a:r>
              <a:rPr lang="it-IT" dirty="0" smtClean="0">
                <a:latin typeface="Arial" panose="020B0604020202020204" pitchFamily="34" charset="0"/>
                <a:cs typeface="Arial" panose="020B0604020202020204" pitchFamily="34" charset="0"/>
              </a:rPr>
              <a:t> </a:t>
            </a:r>
            <a:endParaRPr lang="it-IT" dirty="0">
              <a:latin typeface="Arial" panose="020B0604020202020204" pitchFamily="34" charset="0"/>
              <a:cs typeface="Arial" panose="020B0604020202020204" pitchFamily="34" charset="0"/>
            </a:endParaRPr>
          </a:p>
          <a:p>
            <a:pPr marL="0" indent="0">
              <a:buNone/>
            </a:pPr>
            <a:r>
              <a:rPr lang="it-IT" dirty="0">
                <a:latin typeface="Arial" panose="020B0604020202020204" pitchFamily="34" charset="0"/>
                <a:cs typeface="Arial" panose="020B0604020202020204" pitchFamily="34" charset="0"/>
              </a:rPr>
              <a:t>L’attribuzione degli eventi a fonti causali è fondamentale per la nostra comprensione dell’ambiente sociale, </a:t>
            </a:r>
            <a:r>
              <a:rPr lang="it-IT" dirty="0" smtClean="0">
                <a:latin typeface="Arial" panose="020B0604020202020204" pitchFamily="34" charset="0"/>
                <a:cs typeface="Arial" panose="020B0604020202020204" pitchFamily="34" charset="0"/>
              </a:rPr>
              <a:t>perché </a:t>
            </a:r>
            <a:r>
              <a:rPr lang="it-IT" dirty="0">
                <a:latin typeface="Arial" panose="020B0604020202020204" pitchFamily="34" charset="0"/>
                <a:cs typeface="Arial" panose="020B0604020202020204" pitchFamily="34" charset="0"/>
              </a:rPr>
              <a:t>quando classifichiamo un </a:t>
            </a:r>
            <a:r>
              <a:rPr lang="it-IT" dirty="0" smtClean="0">
                <a:latin typeface="Arial" panose="020B0604020202020204" pitchFamily="34" charset="0"/>
                <a:cs typeface="Arial" panose="020B0604020202020204" pitchFamily="34" charset="0"/>
              </a:rPr>
              <a:t>comportamento, </a:t>
            </a:r>
            <a:r>
              <a:rPr lang="it-IT" dirty="0">
                <a:latin typeface="Arial" panose="020B0604020202020204" pitchFamily="34" charset="0"/>
                <a:cs typeface="Arial" panose="020B0604020202020204" pitchFamily="34" charset="0"/>
              </a:rPr>
              <a:t>lo facciamo in relazione alla causa che l’ha prodotto; di conseguenza, descriviamo un comportamento di una persona in base a ciò che inferiamo sui suoi desideri, motivazioni e intenzioni, sulla sua consapevolezza riguardo a ciò che sta </a:t>
            </a:r>
            <a:r>
              <a:rPr lang="it-IT" dirty="0" smtClean="0">
                <a:latin typeface="Arial" panose="020B0604020202020204" pitchFamily="34" charset="0"/>
                <a:cs typeface="Arial" panose="020B0604020202020204" pitchFamily="34" charset="0"/>
              </a:rPr>
              <a:t>facendo, </a:t>
            </a:r>
            <a:r>
              <a:rPr lang="it-IT" dirty="0">
                <a:latin typeface="Arial" panose="020B0604020202020204" pitchFamily="34" charset="0"/>
                <a:cs typeface="Arial" panose="020B0604020202020204" pitchFamily="34" charset="0"/>
              </a:rPr>
              <a:t>sulla sua abilità a farlo e sulle costrizioni situazionali nelle quali sta </a:t>
            </a:r>
            <a:r>
              <a:rPr lang="it-IT" dirty="0" smtClean="0">
                <a:latin typeface="Arial" panose="020B0604020202020204" pitchFamily="34" charset="0"/>
                <a:cs typeface="Arial" panose="020B0604020202020204" pitchFamily="34" charset="0"/>
              </a:rPr>
              <a:t>agendo.</a:t>
            </a:r>
            <a:endParaRPr lang="it-IT" dirty="0">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normAutofit/>
          </a:bodyPr>
          <a:lstStyle/>
          <a:p>
            <a:r>
              <a:rPr lang="it-IT" sz="4000" b="1" dirty="0">
                <a:latin typeface="Arial" panose="020B0604020202020204" pitchFamily="34" charset="0"/>
                <a:cs typeface="Arial" panose="020B0604020202020204" pitchFamily="34" charset="0"/>
              </a:rPr>
              <a:t>Heider e l’attribuzione </a:t>
            </a:r>
            <a:r>
              <a:rPr lang="it-IT" sz="4000" b="1" dirty="0" smtClean="0">
                <a:latin typeface="Arial" panose="020B0604020202020204" pitchFamily="34" charset="0"/>
                <a:cs typeface="Arial" panose="020B0604020202020204" pitchFamily="34" charset="0"/>
              </a:rPr>
              <a:t>causale</a:t>
            </a:r>
            <a:endParaRPr lang="it-IT"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6736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82588"/>
            <a:ext cx="10972799" cy="4561243"/>
          </a:xfrm>
        </p:spPr>
        <p:txBody>
          <a:bodyPr>
            <a:normAutofit lnSpcReduction="10000"/>
          </a:bodyPr>
          <a:lstStyle/>
          <a:p>
            <a:pPr marL="0" indent="0">
              <a:buNone/>
            </a:pPr>
            <a:r>
              <a:rPr lang="it-IT" dirty="0">
                <a:latin typeface="Arial" panose="020B0604020202020204" pitchFamily="34" charset="0"/>
                <a:cs typeface="Arial" panose="020B0604020202020204" pitchFamily="34" charset="0"/>
              </a:rPr>
              <a:t>Le </a:t>
            </a:r>
            <a:r>
              <a:rPr lang="it-IT" b="1" dirty="0">
                <a:latin typeface="Arial" panose="020B0604020202020204" pitchFamily="34" charset="0"/>
                <a:cs typeface="Arial" panose="020B0604020202020204" pitchFamily="34" charset="0"/>
              </a:rPr>
              <a:t>cause esterne </a:t>
            </a:r>
            <a:r>
              <a:rPr lang="it-IT" dirty="0">
                <a:latin typeface="Arial" panose="020B0604020202020204" pitchFamily="34" charset="0"/>
                <a:cs typeface="Arial" panose="020B0604020202020204" pitchFamily="34" charset="0"/>
              </a:rPr>
              <a:t>sono: la fortuna e la difficoltà del compito;</a:t>
            </a:r>
          </a:p>
          <a:p>
            <a:pPr marL="0" indent="0">
              <a:buNone/>
            </a:pPr>
            <a:r>
              <a:rPr lang="it-IT" dirty="0">
                <a:latin typeface="Arial" panose="020B0604020202020204" pitchFamily="34" charset="0"/>
                <a:cs typeface="Arial" panose="020B0604020202020204" pitchFamily="34" charset="0"/>
              </a:rPr>
              <a:t>Le </a:t>
            </a:r>
            <a:r>
              <a:rPr lang="it-IT" b="1" dirty="0">
                <a:latin typeface="Arial" panose="020B0604020202020204" pitchFamily="34" charset="0"/>
                <a:cs typeface="Arial" panose="020B0604020202020204" pitchFamily="34" charset="0"/>
              </a:rPr>
              <a:t>cause interne </a:t>
            </a:r>
            <a:r>
              <a:rPr lang="it-IT" dirty="0">
                <a:latin typeface="Arial" panose="020B0604020202020204" pitchFamily="34" charset="0"/>
                <a:cs typeface="Arial" panose="020B0604020202020204" pitchFamily="34" charset="0"/>
              </a:rPr>
              <a:t>sono: l’impegno e l’abilità.</a:t>
            </a:r>
            <a:br>
              <a:rPr lang="it-IT" dirty="0">
                <a:latin typeface="Arial" panose="020B0604020202020204" pitchFamily="34" charset="0"/>
                <a:cs typeface="Arial" panose="020B0604020202020204" pitchFamily="34" charset="0"/>
              </a:rPr>
            </a:br>
            <a:endParaRPr lang="it-IT" dirty="0">
              <a:latin typeface="Arial" panose="020B0604020202020204" pitchFamily="34" charset="0"/>
              <a:cs typeface="Arial" panose="020B0604020202020204" pitchFamily="34" charset="0"/>
            </a:endParaRPr>
          </a:p>
          <a:p>
            <a:pPr marL="0" indent="0">
              <a:buNone/>
            </a:pPr>
            <a:r>
              <a:rPr lang="it-IT" dirty="0">
                <a:latin typeface="Arial" panose="020B0604020202020204" pitchFamily="34" charset="0"/>
                <a:cs typeface="Arial" panose="020B0604020202020204" pitchFamily="34" charset="0"/>
              </a:rPr>
              <a:t>L’attribuzione di causalità è strettamente collegata all’intenzionalità e alla </a:t>
            </a:r>
            <a:r>
              <a:rPr lang="it-IT" b="1" dirty="0">
                <a:latin typeface="Arial" panose="020B0604020202020204" pitchFamily="34" charset="0"/>
                <a:cs typeface="Arial" panose="020B0604020202020204" pitchFamily="34" charset="0"/>
              </a:rPr>
              <a:t>responsabilità</a:t>
            </a:r>
            <a:r>
              <a:rPr lang="it-IT" dirty="0">
                <a:latin typeface="Arial" panose="020B0604020202020204" pitchFamily="34" charset="0"/>
                <a:cs typeface="Arial" panose="020B0604020202020204" pitchFamily="34" charset="0"/>
              </a:rPr>
              <a:t>: le persone, infatti, si sentono più responsabili quando sono in grado di stabilire una relazione tra l’intenzione e un comportamento, così come quando percepiscono di possedere le competenze per portare a termine un’azione.</a:t>
            </a:r>
          </a:p>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Heider </a:t>
            </a:r>
            <a:r>
              <a:rPr lang="it-IT" dirty="0">
                <a:latin typeface="Arial" panose="020B0604020202020204" pitchFamily="34" charset="0"/>
                <a:cs typeface="Arial" panose="020B0604020202020204" pitchFamily="34" charset="0"/>
              </a:rPr>
              <a:t>applica la sua teoria nei contesti di giudizio legati alle prestazioni scolastiche, ma successivamente la sua teoria verrà ripresa da Weiner e applicata anche in altri contesti organizzativi</a:t>
            </a:r>
            <a:r>
              <a:rPr lang="it-IT" dirty="0" smtClean="0">
                <a:latin typeface="Arial" panose="020B0604020202020204" pitchFamily="34" charset="0"/>
                <a:cs typeface="Arial" panose="020B0604020202020204" pitchFamily="34" charset="0"/>
              </a:rPr>
              <a:t>.</a:t>
            </a:r>
            <a:endParaRPr lang="it-IT" dirty="0">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normAutofit/>
          </a:bodyPr>
          <a:lstStyle/>
          <a:p>
            <a:r>
              <a:rPr lang="it-IT" sz="4000" b="1" dirty="0">
                <a:latin typeface="Arial" panose="020B0604020202020204" pitchFamily="34" charset="0"/>
                <a:cs typeface="Arial" panose="020B0604020202020204" pitchFamily="34" charset="0"/>
              </a:rPr>
              <a:t>Heider e l’attribuzione causale</a:t>
            </a:r>
            <a:endParaRPr lang="it-IT" sz="4000" dirty="0"/>
          </a:p>
        </p:txBody>
      </p:sp>
    </p:spTree>
    <p:extLst>
      <p:ext uri="{BB962C8B-B14F-4D97-AF65-F5344CB8AC3E}">
        <p14:creationId xmlns:p14="http://schemas.microsoft.com/office/powerpoint/2010/main" val="1307354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82588"/>
            <a:ext cx="10972799" cy="4797911"/>
          </a:xfrm>
        </p:spPr>
        <p:txBody>
          <a:bodyPr>
            <a:noAutofit/>
          </a:bodyPr>
          <a:lstStyle/>
          <a:p>
            <a:pPr marL="0" indent="0">
              <a:buNone/>
            </a:pPr>
            <a:r>
              <a:rPr lang="it-IT" dirty="0" smtClean="0">
                <a:latin typeface="Arial" panose="020B0604020202020204" pitchFamily="34" charset="0"/>
                <a:cs typeface="Arial" panose="020B0604020202020204" pitchFamily="34" charset="0"/>
              </a:rPr>
              <a:t>Weiner </a:t>
            </a:r>
            <a:r>
              <a:rPr lang="it-IT" dirty="0">
                <a:latin typeface="Arial" panose="020B0604020202020204" pitchFamily="34" charset="0"/>
                <a:cs typeface="Arial" panose="020B0604020202020204" pitchFamily="34" charset="0"/>
              </a:rPr>
              <a:t>(1985</a:t>
            </a:r>
            <a:r>
              <a:rPr lang="it-IT" dirty="0" smtClean="0">
                <a:latin typeface="Arial" panose="020B0604020202020204" pitchFamily="34" charset="0"/>
                <a:cs typeface="Arial" panose="020B0604020202020204" pitchFamily="34" charset="0"/>
              </a:rPr>
              <a:t>) </a:t>
            </a:r>
            <a:r>
              <a:rPr lang="it-IT" dirty="0">
                <a:latin typeface="Arial" panose="020B0604020202020204" pitchFamily="34" charset="0"/>
                <a:cs typeface="Arial" panose="020B0604020202020204" pitchFamily="34" charset="0"/>
              </a:rPr>
              <a:t>considera l’attribuzione di causalità rispetto ad eventi positivi e negativi determinante per le motivazioni.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Rispetto ad </a:t>
            </a:r>
            <a:r>
              <a:rPr lang="it-IT" dirty="0">
                <a:latin typeface="Arial" panose="020B0604020202020204" pitchFamily="34" charset="0"/>
                <a:cs typeface="Arial" panose="020B0604020202020204" pitchFamily="34" charset="0"/>
              </a:rPr>
              <a:t>Heider, alla dimensione interna e quella esterna ne aggiunge una terza: quella del</a:t>
            </a:r>
            <a:r>
              <a:rPr lang="it-IT" b="1" dirty="0">
                <a:latin typeface="Arial" panose="020B0604020202020204" pitchFamily="34" charset="0"/>
                <a:cs typeface="Arial" panose="020B0604020202020204" pitchFamily="34" charset="0"/>
              </a:rPr>
              <a:t>la controllabilità della causa</a:t>
            </a:r>
            <a:r>
              <a:rPr lang="it-IT" dirty="0">
                <a:latin typeface="Arial" panose="020B0604020202020204" pitchFamily="34" charset="0"/>
                <a:cs typeface="Arial" panose="020B0604020202020204" pitchFamily="34" charset="0"/>
              </a:rPr>
              <a:t>.</a:t>
            </a:r>
          </a:p>
          <a:p>
            <a:pPr marL="0" indent="0">
              <a:buNone/>
            </a:pPr>
            <a:r>
              <a:rPr lang="it-IT" dirty="0">
                <a:latin typeface="Arial" panose="020B0604020202020204" pitchFamily="34" charset="0"/>
                <a:cs typeface="Arial" panose="020B0604020202020204" pitchFamily="34" charset="0"/>
              </a:rPr>
              <a:t>Secondo Weiner l’esito di un comportamento, proprio o altrui, può essere cognitivamente attribuito a quattro categorie causali: </a:t>
            </a:r>
            <a:endParaRPr lang="it-IT" dirty="0" smtClean="0">
              <a:latin typeface="Arial" panose="020B0604020202020204" pitchFamily="34" charset="0"/>
              <a:cs typeface="Arial" panose="020B0604020202020204" pitchFamily="34" charset="0"/>
            </a:endParaRPr>
          </a:p>
          <a:p>
            <a:pPr marL="0" indent="0">
              <a:buNone/>
            </a:pPr>
            <a:endParaRPr lang="it-IT" sz="800" dirty="0" smtClean="0">
              <a:latin typeface="Arial" panose="020B0604020202020204" pitchFamily="34" charset="0"/>
              <a:cs typeface="Arial" panose="020B0604020202020204" pitchFamily="34" charset="0"/>
            </a:endParaRPr>
          </a:p>
          <a:p>
            <a:pPr>
              <a:buFont typeface="Arial" panose="020B0604020202020204" pitchFamily="34" charset="0"/>
              <a:buChar char="•"/>
            </a:pPr>
            <a:r>
              <a:rPr lang="it-IT" dirty="0" smtClean="0">
                <a:latin typeface="Arial" panose="020B0604020202020204" pitchFamily="34" charset="0"/>
                <a:cs typeface="Arial" panose="020B0604020202020204" pitchFamily="34" charset="0"/>
              </a:rPr>
              <a:t>l’impegno</a:t>
            </a:r>
            <a:r>
              <a:rPr lang="it-IT" dirty="0">
                <a:latin typeface="Arial" panose="020B0604020202020204" pitchFamily="34" charset="0"/>
                <a:cs typeface="Arial" panose="020B0604020202020204" pitchFamily="34" charset="0"/>
              </a:rPr>
              <a:t>, </a:t>
            </a:r>
            <a:endParaRPr lang="it-IT" dirty="0" smtClean="0">
              <a:latin typeface="Arial" panose="020B0604020202020204" pitchFamily="34" charset="0"/>
              <a:cs typeface="Arial" panose="020B0604020202020204" pitchFamily="34" charset="0"/>
            </a:endParaRPr>
          </a:p>
          <a:p>
            <a:pPr>
              <a:buFont typeface="Arial" panose="020B0604020202020204" pitchFamily="34" charset="0"/>
              <a:buChar char="•"/>
            </a:pPr>
            <a:r>
              <a:rPr lang="it-IT" dirty="0" smtClean="0">
                <a:latin typeface="Arial" panose="020B0604020202020204" pitchFamily="34" charset="0"/>
                <a:cs typeface="Arial" panose="020B0604020202020204" pitchFamily="34" charset="0"/>
              </a:rPr>
              <a:t>l’abilità</a:t>
            </a:r>
            <a:r>
              <a:rPr lang="it-IT" dirty="0">
                <a:latin typeface="Arial" panose="020B0604020202020204" pitchFamily="34" charset="0"/>
                <a:cs typeface="Arial" panose="020B0604020202020204" pitchFamily="34" charset="0"/>
              </a:rPr>
              <a:t>, </a:t>
            </a:r>
            <a:endParaRPr lang="it-IT" dirty="0" smtClean="0">
              <a:latin typeface="Arial" panose="020B0604020202020204" pitchFamily="34" charset="0"/>
              <a:cs typeface="Arial" panose="020B0604020202020204" pitchFamily="34" charset="0"/>
            </a:endParaRPr>
          </a:p>
          <a:p>
            <a:pPr>
              <a:buFont typeface="Arial" panose="020B0604020202020204" pitchFamily="34" charset="0"/>
              <a:buChar char="•"/>
            </a:pPr>
            <a:r>
              <a:rPr lang="it-IT" dirty="0" smtClean="0">
                <a:latin typeface="Arial" panose="020B0604020202020204" pitchFamily="34" charset="0"/>
                <a:cs typeface="Arial" panose="020B0604020202020204" pitchFamily="34" charset="0"/>
              </a:rPr>
              <a:t>la </a:t>
            </a:r>
            <a:r>
              <a:rPr lang="it-IT" dirty="0">
                <a:latin typeface="Arial" panose="020B0604020202020204" pitchFamily="34" charset="0"/>
                <a:cs typeface="Arial" panose="020B0604020202020204" pitchFamily="34" charset="0"/>
              </a:rPr>
              <a:t>difficoltà del </a:t>
            </a:r>
            <a:r>
              <a:rPr lang="it-IT" dirty="0" smtClean="0">
                <a:latin typeface="Arial" panose="020B0604020202020204" pitchFamily="34" charset="0"/>
                <a:cs typeface="Arial" panose="020B0604020202020204" pitchFamily="34" charset="0"/>
              </a:rPr>
              <a:t>compito</a:t>
            </a:r>
          </a:p>
          <a:p>
            <a:pPr>
              <a:buFont typeface="Arial" panose="020B0604020202020204" pitchFamily="34" charset="0"/>
              <a:buChar char="•"/>
            </a:pPr>
            <a:r>
              <a:rPr lang="it-IT" dirty="0" smtClean="0">
                <a:latin typeface="Arial" panose="020B0604020202020204" pitchFamily="34" charset="0"/>
                <a:cs typeface="Arial" panose="020B0604020202020204" pitchFamily="34" charset="0"/>
              </a:rPr>
              <a:t>la </a:t>
            </a:r>
            <a:r>
              <a:rPr lang="it-IT" dirty="0">
                <a:latin typeface="Arial" panose="020B0604020202020204" pitchFamily="34" charset="0"/>
                <a:cs typeface="Arial" panose="020B0604020202020204" pitchFamily="34" charset="0"/>
              </a:rPr>
              <a:t>fortuna</a:t>
            </a:r>
            <a:r>
              <a:rPr lang="it-IT" dirty="0" smtClean="0">
                <a:latin typeface="Arial" panose="020B0604020202020204" pitchFamily="34" charset="0"/>
                <a:cs typeface="Arial" panose="020B0604020202020204" pitchFamily="34" charset="0"/>
              </a:rPr>
              <a:t>.</a:t>
            </a:r>
          </a:p>
          <a:p>
            <a:pPr marL="0" indent="0">
              <a:buNone/>
            </a:pPr>
            <a:r>
              <a:rPr lang="it-IT" dirty="0" smtClean="0">
                <a:latin typeface="Arial" panose="020B0604020202020204" pitchFamily="34" charset="0"/>
                <a:cs typeface="Arial" panose="020B0604020202020204" pitchFamily="34" charset="0"/>
              </a:rPr>
              <a:t>. </a:t>
            </a:r>
            <a:endParaRPr lang="it-IT" dirty="0">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normAutofit/>
          </a:bodyPr>
          <a:lstStyle/>
          <a:p>
            <a:r>
              <a:rPr lang="it-IT" sz="4000" b="1" dirty="0">
                <a:latin typeface="Arial" panose="020B0604020202020204" pitchFamily="34" charset="0"/>
                <a:cs typeface="Arial" panose="020B0604020202020204" pitchFamily="34" charset="0"/>
              </a:rPr>
              <a:t>Weiner </a:t>
            </a:r>
            <a:r>
              <a:rPr lang="it-IT" sz="4000" b="1" dirty="0" smtClean="0">
                <a:latin typeface="Arial" panose="020B0604020202020204" pitchFamily="34" charset="0"/>
                <a:cs typeface="Arial" panose="020B0604020202020204" pitchFamily="34" charset="0"/>
              </a:rPr>
              <a:t>e </a:t>
            </a:r>
            <a:r>
              <a:rPr lang="it-IT" sz="4000" b="1" dirty="0">
                <a:latin typeface="Arial" panose="020B0604020202020204" pitchFamily="34" charset="0"/>
                <a:cs typeface="Arial" panose="020B0604020202020204" pitchFamily="34" charset="0"/>
              </a:rPr>
              <a:t>la controllabilità delle </a:t>
            </a:r>
            <a:r>
              <a:rPr lang="it-IT" sz="4000" b="1" dirty="0" smtClean="0">
                <a:latin typeface="Arial" panose="020B0604020202020204" pitchFamily="34" charset="0"/>
                <a:cs typeface="Arial" panose="020B0604020202020204" pitchFamily="34" charset="0"/>
              </a:rPr>
              <a:t>cause</a:t>
            </a:r>
            <a:endParaRPr lang="it-IT" sz="4000" dirty="0"/>
          </a:p>
        </p:txBody>
      </p:sp>
      <p:sp>
        <p:nvSpPr>
          <p:cNvPr id="4" name="Rettangolo arrotondato 3"/>
          <p:cNvSpPr/>
          <p:nvPr/>
        </p:nvSpPr>
        <p:spPr>
          <a:xfrm>
            <a:off x="4658061" y="4518211"/>
            <a:ext cx="6712772" cy="168895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dirty="0">
                <a:latin typeface="Arial" panose="020B0604020202020204" pitchFamily="34" charset="0"/>
                <a:cs typeface="Arial" panose="020B0604020202020204" pitchFamily="34" charset="0"/>
              </a:rPr>
              <a:t>Impegno e abilità sono spiegazioni interne e controllabili, mentre difficoltà del compito e fortuna sono spiegazioni esterne e </a:t>
            </a:r>
            <a:endParaRPr lang="it-IT" sz="2400" dirty="0" smtClean="0">
              <a:latin typeface="Arial" panose="020B0604020202020204" pitchFamily="34" charset="0"/>
              <a:cs typeface="Arial" panose="020B0604020202020204" pitchFamily="34" charset="0"/>
            </a:endParaRPr>
          </a:p>
          <a:p>
            <a:pPr algn="ctr"/>
            <a:r>
              <a:rPr lang="it-IT" sz="2400" dirty="0" smtClean="0">
                <a:latin typeface="Arial" panose="020B0604020202020204" pitchFamily="34" charset="0"/>
                <a:cs typeface="Arial" panose="020B0604020202020204" pitchFamily="34" charset="0"/>
              </a:rPr>
              <a:t>non </a:t>
            </a:r>
            <a:r>
              <a:rPr lang="it-IT" sz="2400" dirty="0">
                <a:latin typeface="Arial" panose="020B0604020202020204" pitchFamily="34" charset="0"/>
                <a:cs typeface="Arial" panose="020B0604020202020204" pitchFamily="34" charset="0"/>
              </a:rPr>
              <a:t>controllabili</a:t>
            </a:r>
            <a:endParaRPr lang="it-IT" sz="2400" dirty="0"/>
          </a:p>
        </p:txBody>
      </p:sp>
    </p:spTree>
    <p:extLst>
      <p:ext uri="{BB962C8B-B14F-4D97-AF65-F5344CB8AC3E}">
        <p14:creationId xmlns:p14="http://schemas.microsoft.com/office/powerpoint/2010/main" val="30173204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96527"/>
            <a:ext cx="10972799" cy="4937760"/>
          </a:xfrm>
        </p:spPr>
        <p:txBody>
          <a:bodyPr>
            <a:noAutofit/>
          </a:bodyPr>
          <a:lstStyle/>
          <a:p>
            <a:pPr marL="0" indent="0">
              <a:buNone/>
            </a:pPr>
            <a:r>
              <a:rPr lang="it-IT" dirty="0">
                <a:latin typeface="Arial" panose="020B0604020202020204" pitchFamily="34" charset="0"/>
                <a:cs typeface="Arial" panose="020B0604020202020204" pitchFamily="34" charset="0"/>
              </a:rPr>
              <a:t>Ad esempio, il risultato ottenuto da un determinato studente può essere determinato da:</a:t>
            </a:r>
          </a:p>
          <a:p>
            <a:pPr>
              <a:buFont typeface="Arial" panose="020B0604020202020204" pitchFamily="34" charset="0"/>
              <a:buChar char="•"/>
            </a:pPr>
            <a:r>
              <a:rPr lang="it-IT" dirty="0">
                <a:latin typeface="Arial" panose="020B0604020202020204" pitchFamily="34" charset="0"/>
                <a:cs typeface="Arial" panose="020B0604020202020204" pitchFamily="34" charset="0"/>
              </a:rPr>
              <a:t>Una particolare attitudine (causa stabile e incontrollabile);</a:t>
            </a:r>
          </a:p>
          <a:p>
            <a:pPr>
              <a:buFont typeface="Arial" panose="020B0604020202020204" pitchFamily="34" charset="0"/>
              <a:buChar char="•"/>
            </a:pPr>
            <a:r>
              <a:rPr lang="it-IT" dirty="0">
                <a:latin typeface="Arial" panose="020B0604020202020204" pitchFamily="34" charset="0"/>
                <a:cs typeface="Arial" panose="020B0604020202020204" pitchFamily="34" charset="0"/>
              </a:rPr>
              <a:t>Lo sforzo attuato (causa controllabile, può essere sia stabile sia instabile;</a:t>
            </a:r>
          </a:p>
          <a:p>
            <a:pPr>
              <a:buFont typeface="Arial" panose="020B0604020202020204" pitchFamily="34" charset="0"/>
              <a:buChar char="•"/>
            </a:pPr>
            <a:r>
              <a:rPr lang="it-IT" dirty="0">
                <a:latin typeface="Arial" panose="020B0604020202020204" pitchFamily="34" charset="0"/>
                <a:cs typeface="Arial" panose="020B0604020202020204" pitchFamily="34" charset="0"/>
              </a:rPr>
              <a:t>La difficoltà del compito (stabile e incontrollabile);</a:t>
            </a:r>
          </a:p>
          <a:p>
            <a:pPr>
              <a:buFont typeface="Arial" panose="020B0604020202020204" pitchFamily="34" charset="0"/>
              <a:buChar char="•"/>
            </a:pPr>
            <a:r>
              <a:rPr lang="it-IT" dirty="0">
                <a:latin typeface="Arial" panose="020B0604020202020204" pitchFamily="34" charset="0"/>
                <a:cs typeface="Arial" panose="020B0604020202020204" pitchFamily="34" charset="0"/>
              </a:rPr>
              <a:t>La fortuna (sia instabile sia incontrollabile</a:t>
            </a:r>
            <a:r>
              <a:rPr lang="it-IT" dirty="0" smtClean="0">
                <a:latin typeface="Arial" panose="020B0604020202020204" pitchFamily="34" charset="0"/>
                <a:cs typeface="Arial" panose="020B0604020202020204" pitchFamily="34" charset="0"/>
              </a:rPr>
              <a:t>).</a:t>
            </a:r>
            <a:endParaRPr lang="it-IT" dirty="0" smtClean="0">
              <a:solidFill>
                <a:srgbClr val="455F51"/>
              </a:solidFill>
              <a:latin typeface="Arial" panose="020B0604020202020204" pitchFamily="34" charset="0"/>
              <a:cs typeface="Arial" panose="020B0604020202020204" pitchFamily="34" charset="0"/>
            </a:endParaRPr>
          </a:p>
          <a:p>
            <a:pPr marL="0" lvl="0" indent="0">
              <a:buClr>
                <a:srgbClr val="549E39"/>
              </a:buClr>
              <a:buNone/>
            </a:pPr>
            <a:endParaRPr lang="it-IT" sz="1000" dirty="0">
              <a:solidFill>
                <a:srgbClr val="455F51"/>
              </a:solidFill>
              <a:latin typeface="Arial" panose="020B0604020202020204" pitchFamily="34" charset="0"/>
              <a:cs typeface="Arial" panose="020B0604020202020204" pitchFamily="34" charset="0"/>
            </a:endParaRPr>
          </a:p>
          <a:p>
            <a:pPr marL="0" lvl="0" indent="0">
              <a:buClr>
                <a:srgbClr val="549E39"/>
              </a:buClr>
              <a:buNone/>
            </a:pPr>
            <a:r>
              <a:rPr lang="it-IT" dirty="0" smtClean="0">
                <a:solidFill>
                  <a:srgbClr val="455F51"/>
                </a:solidFill>
                <a:latin typeface="Arial" panose="020B0604020202020204" pitchFamily="34" charset="0"/>
                <a:cs typeface="Arial" panose="020B0604020202020204" pitchFamily="34" charset="0"/>
              </a:rPr>
              <a:t>Questo </a:t>
            </a:r>
            <a:r>
              <a:rPr lang="it-IT" dirty="0">
                <a:solidFill>
                  <a:srgbClr val="455F51"/>
                </a:solidFill>
                <a:latin typeface="Arial" panose="020B0604020202020204" pitchFamily="34" charset="0"/>
                <a:cs typeface="Arial" panose="020B0604020202020204" pitchFamily="34" charset="0"/>
              </a:rPr>
              <a:t>significa che le esperienze precedenti possono determinare le aspettative relative ai risultati del comportamento futuro solo quando le cause di tali esperienze sono attribuite a </a:t>
            </a:r>
            <a:r>
              <a:rPr lang="it-IT" b="1" dirty="0">
                <a:solidFill>
                  <a:srgbClr val="455F51"/>
                </a:solidFill>
                <a:latin typeface="Arial" panose="020B0604020202020204" pitchFamily="34" charset="0"/>
                <a:cs typeface="Arial" panose="020B0604020202020204" pitchFamily="34" charset="0"/>
              </a:rPr>
              <a:t>variabili stabili, interne e controllabili </a:t>
            </a:r>
            <a:r>
              <a:rPr lang="it-IT" dirty="0">
                <a:solidFill>
                  <a:srgbClr val="455F51"/>
                </a:solidFill>
                <a:latin typeface="Arial" panose="020B0604020202020204" pitchFamily="34" charset="0"/>
                <a:cs typeface="Arial" panose="020B0604020202020204" pitchFamily="34" charset="0"/>
              </a:rPr>
              <a:t>(ad esempio, avrò risultati migliori se riterrò che la causa del mio successo è da attribuire al mio impegno e non alla fortuna).</a:t>
            </a:r>
          </a:p>
          <a:p>
            <a:pPr marL="0" lvl="0" indent="0">
              <a:buClr>
                <a:srgbClr val="549E39"/>
              </a:buClr>
              <a:buNone/>
            </a:pPr>
            <a:r>
              <a:rPr lang="it-IT" dirty="0">
                <a:solidFill>
                  <a:srgbClr val="455F51"/>
                </a:solidFill>
                <a:latin typeface="Arial" panose="020B0604020202020204" pitchFamily="34" charset="0"/>
                <a:cs typeface="Arial" panose="020B0604020202020204" pitchFamily="34" charset="0"/>
              </a:rPr>
              <a:t> </a:t>
            </a: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Weiner e la controllabilità delle cause</a:t>
            </a:r>
            <a:endParaRPr lang="it-IT" dirty="0"/>
          </a:p>
        </p:txBody>
      </p:sp>
    </p:spTree>
    <p:extLst>
      <p:ext uri="{BB962C8B-B14F-4D97-AF65-F5344CB8AC3E}">
        <p14:creationId xmlns:p14="http://schemas.microsoft.com/office/powerpoint/2010/main" val="224809043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39558"/>
            <a:ext cx="10972799" cy="4916244"/>
          </a:xfrm>
        </p:spPr>
        <p:txBody>
          <a:bodyPr>
            <a:normAutofit fontScale="92500" lnSpcReduction="20000"/>
          </a:bodyPr>
          <a:lstStyle/>
          <a:p>
            <a:pPr marL="0" lvl="0" indent="0">
              <a:buClr>
                <a:srgbClr val="549E39"/>
              </a:buClr>
              <a:buNone/>
            </a:pPr>
            <a:endParaRPr lang="it-IT" dirty="0" smtClean="0">
              <a:solidFill>
                <a:srgbClr val="455F51"/>
              </a:solidFill>
              <a:latin typeface="Arial" panose="020B0604020202020204" pitchFamily="34" charset="0"/>
              <a:cs typeface="Arial" panose="020B0604020202020204" pitchFamily="34" charset="0"/>
            </a:endParaRPr>
          </a:p>
          <a:p>
            <a:pPr marL="0" lvl="0" indent="0">
              <a:buClr>
                <a:srgbClr val="549E39"/>
              </a:buClr>
              <a:buNone/>
            </a:pPr>
            <a:r>
              <a:rPr lang="it-IT" dirty="0" smtClean="0">
                <a:solidFill>
                  <a:srgbClr val="455F51"/>
                </a:solidFill>
                <a:latin typeface="Arial" panose="020B0604020202020204" pitchFamily="34" charset="0"/>
                <a:cs typeface="Arial" panose="020B0604020202020204" pitchFamily="34" charset="0"/>
              </a:rPr>
              <a:t>Inoltre</a:t>
            </a:r>
            <a:r>
              <a:rPr lang="it-IT" dirty="0">
                <a:solidFill>
                  <a:srgbClr val="455F51"/>
                </a:solidFill>
                <a:latin typeface="Arial" panose="020B0604020202020204" pitchFamily="34" charset="0"/>
                <a:cs typeface="Arial" panose="020B0604020202020204" pitchFamily="34" charset="0"/>
              </a:rPr>
              <a:t>, le dimensioni previste da Weiner consentono di prevedere anche le </a:t>
            </a:r>
            <a:r>
              <a:rPr lang="it-IT" b="1" dirty="0">
                <a:solidFill>
                  <a:srgbClr val="455F51"/>
                </a:solidFill>
                <a:latin typeface="Arial" panose="020B0604020202020204" pitchFamily="34" charset="0"/>
                <a:cs typeface="Arial" panose="020B0604020202020204" pitchFamily="34" charset="0"/>
              </a:rPr>
              <a:t>reazioni emotive </a:t>
            </a:r>
            <a:r>
              <a:rPr lang="it-IT" dirty="0">
                <a:solidFill>
                  <a:srgbClr val="455F51"/>
                </a:solidFill>
                <a:latin typeface="Arial" panose="020B0604020202020204" pitchFamily="34" charset="0"/>
                <a:cs typeface="Arial" panose="020B0604020202020204" pitchFamily="34" charset="0"/>
              </a:rPr>
              <a:t>collegate ad un’attribuzione. Infatti, le reazioni emotive agli eventi sono precedute da una valutazione cognitiva di quanto è accaduto o del </a:t>
            </a:r>
            <a:r>
              <a:rPr lang="it-IT" dirty="0" smtClean="0">
                <a:solidFill>
                  <a:srgbClr val="455F51"/>
                </a:solidFill>
                <a:latin typeface="Arial" panose="020B0604020202020204" pitchFamily="34" charset="0"/>
                <a:cs typeface="Arial" panose="020B0604020202020204" pitchFamily="34" charset="0"/>
              </a:rPr>
              <a:t>risultato.</a:t>
            </a:r>
          </a:p>
          <a:p>
            <a:pPr marL="0" lvl="0" indent="0">
              <a:buClr>
                <a:srgbClr val="549E39"/>
              </a:buClr>
              <a:buNone/>
            </a:pPr>
            <a:r>
              <a:rPr lang="it-IT" dirty="0" smtClean="0">
                <a:solidFill>
                  <a:srgbClr val="455F51"/>
                </a:solidFill>
                <a:latin typeface="Arial" panose="020B0604020202020204" pitchFamily="34" charset="0"/>
                <a:cs typeface="Arial" panose="020B0604020202020204" pitchFamily="34" charset="0"/>
              </a:rPr>
              <a:t>Ad </a:t>
            </a:r>
            <a:r>
              <a:rPr lang="it-IT" dirty="0">
                <a:solidFill>
                  <a:srgbClr val="455F51"/>
                </a:solidFill>
                <a:latin typeface="Arial" panose="020B0604020202020204" pitchFamily="34" charset="0"/>
                <a:cs typeface="Arial" panose="020B0604020202020204" pitchFamily="34" charset="0"/>
              </a:rPr>
              <a:t>esempio, se una persona ha raggiunto un risultato positivo e la causa (locus della causalità) è interna, la reazione emotiva è l’orgoglio, mentre se il risultato negativo e la causa è esterna, insorge la rabbia.</a:t>
            </a:r>
          </a:p>
          <a:p>
            <a:pPr marL="0" lvl="0" indent="0">
              <a:buClr>
                <a:srgbClr val="549E39"/>
              </a:buClr>
              <a:buNone/>
            </a:pPr>
            <a:r>
              <a:rPr lang="it-IT" dirty="0">
                <a:solidFill>
                  <a:srgbClr val="455F51"/>
                </a:solidFill>
                <a:latin typeface="Arial" panose="020B0604020202020204" pitchFamily="34" charset="0"/>
                <a:cs typeface="Arial" panose="020B0604020202020204" pitchFamily="34" charset="0"/>
              </a:rPr>
              <a:t> </a:t>
            </a:r>
          </a:p>
          <a:p>
            <a:pPr marL="0" lvl="0" indent="0">
              <a:buClr>
                <a:srgbClr val="549E39"/>
              </a:buClr>
              <a:buNone/>
            </a:pPr>
            <a:r>
              <a:rPr lang="it-IT" dirty="0">
                <a:solidFill>
                  <a:srgbClr val="455F51"/>
                </a:solidFill>
                <a:latin typeface="Arial" panose="020B0604020202020204" pitchFamily="34" charset="0"/>
                <a:cs typeface="Arial" panose="020B0604020202020204" pitchFamily="34" charset="0"/>
              </a:rPr>
              <a:t>Il modello di Weiner è </a:t>
            </a:r>
            <a:r>
              <a:rPr lang="it-IT" b="1" dirty="0">
                <a:solidFill>
                  <a:srgbClr val="455F51"/>
                </a:solidFill>
                <a:latin typeface="Arial" panose="020B0604020202020204" pitchFamily="34" charset="0"/>
                <a:cs typeface="Arial" panose="020B0604020202020204" pitchFamily="34" charset="0"/>
              </a:rPr>
              <a:t>dinamico</a:t>
            </a:r>
            <a:r>
              <a:rPr lang="it-IT" dirty="0">
                <a:solidFill>
                  <a:srgbClr val="455F51"/>
                </a:solidFill>
                <a:latin typeface="Arial" panose="020B0604020202020204" pitchFamily="34" charset="0"/>
                <a:cs typeface="Arial" panose="020B0604020202020204" pitchFamily="34" charset="0"/>
              </a:rPr>
              <a:t>, ossia si focalizza sui cambiamenti attraverso il tempo: infatti, è possibile analizzare come le attribuzioni causali influenzino le aspettative per il futuro e le prestazioni del soggetto. </a:t>
            </a:r>
            <a:endParaRPr lang="it-IT" dirty="0" smtClean="0">
              <a:solidFill>
                <a:srgbClr val="455F51"/>
              </a:solidFill>
              <a:latin typeface="Arial" panose="020B0604020202020204" pitchFamily="34" charset="0"/>
              <a:cs typeface="Arial" panose="020B0604020202020204" pitchFamily="34" charset="0"/>
            </a:endParaRPr>
          </a:p>
          <a:p>
            <a:pPr marL="0" lvl="0" indent="0">
              <a:buClr>
                <a:srgbClr val="549E39"/>
              </a:buClr>
              <a:buNone/>
            </a:pPr>
            <a:r>
              <a:rPr lang="it-IT" dirty="0" smtClean="0">
                <a:solidFill>
                  <a:srgbClr val="455F51"/>
                </a:solidFill>
                <a:latin typeface="Arial" panose="020B0604020202020204" pitchFamily="34" charset="0"/>
                <a:cs typeface="Arial" panose="020B0604020202020204" pitchFamily="34" charset="0"/>
              </a:rPr>
              <a:t>Ad </a:t>
            </a:r>
            <a:r>
              <a:rPr lang="it-IT" dirty="0">
                <a:solidFill>
                  <a:srgbClr val="455F51"/>
                </a:solidFill>
                <a:latin typeface="Arial" panose="020B0604020202020204" pitchFamily="34" charset="0"/>
                <a:cs typeface="Arial" panose="020B0604020202020204" pitchFamily="34" charset="0"/>
              </a:rPr>
              <a:t>esempio, la stabilità dell’attribuzione causale determina le aspettative verso il futuro.</a:t>
            </a:r>
          </a:p>
          <a:p>
            <a:pPr marL="0" lvl="0" indent="0">
              <a:buClr>
                <a:srgbClr val="549E39"/>
              </a:buClr>
              <a:buNone/>
            </a:pPr>
            <a:endParaRPr lang="it-IT" dirty="0">
              <a:solidFill>
                <a:srgbClr val="455F51"/>
              </a:solidFill>
              <a:latin typeface="Arial" panose="020B0604020202020204" pitchFamily="34" charset="0"/>
              <a:cs typeface="Arial" panose="020B0604020202020204" pitchFamily="34" charset="0"/>
            </a:endParaRPr>
          </a:p>
          <a:p>
            <a:pPr marL="0" lvl="0" indent="0">
              <a:buClr>
                <a:srgbClr val="549E39"/>
              </a:buClr>
              <a:buNone/>
            </a:pPr>
            <a:r>
              <a:rPr lang="it-IT" dirty="0">
                <a:solidFill>
                  <a:srgbClr val="455F51"/>
                </a:solidFill>
                <a:latin typeface="Arial" panose="020B0604020202020204" pitchFamily="34" charset="0"/>
                <a:cs typeface="Arial" panose="020B0604020202020204" pitchFamily="34" charset="0"/>
              </a:rPr>
              <a:t>Il limite </a:t>
            </a:r>
            <a:r>
              <a:rPr lang="it-IT" dirty="0" smtClean="0">
                <a:solidFill>
                  <a:srgbClr val="455F51"/>
                </a:solidFill>
                <a:latin typeface="Arial" panose="020B0604020202020204" pitchFamily="34" charset="0"/>
                <a:cs typeface="Arial" panose="020B0604020202020204" pitchFamily="34" charset="0"/>
              </a:rPr>
              <a:t>delle teorie </a:t>
            </a:r>
            <a:r>
              <a:rPr lang="it-IT" dirty="0" err="1" smtClean="0">
                <a:solidFill>
                  <a:srgbClr val="455F51"/>
                </a:solidFill>
                <a:latin typeface="Arial" panose="020B0604020202020204" pitchFamily="34" charset="0"/>
                <a:cs typeface="Arial" panose="020B0604020202020204" pitchFamily="34" charset="0"/>
              </a:rPr>
              <a:t>attribuzionali</a:t>
            </a:r>
            <a:r>
              <a:rPr lang="it-IT" dirty="0" smtClean="0">
                <a:solidFill>
                  <a:srgbClr val="455F51"/>
                </a:solidFill>
                <a:latin typeface="Arial" panose="020B0604020202020204" pitchFamily="34" charset="0"/>
                <a:cs typeface="Arial" panose="020B0604020202020204" pitchFamily="34" charset="0"/>
              </a:rPr>
              <a:t> </a:t>
            </a:r>
            <a:r>
              <a:rPr lang="it-IT" dirty="0">
                <a:solidFill>
                  <a:srgbClr val="455F51"/>
                </a:solidFill>
                <a:latin typeface="Arial" panose="020B0604020202020204" pitchFamily="34" charset="0"/>
                <a:cs typeface="Arial" panose="020B0604020202020204" pitchFamily="34" charset="0"/>
              </a:rPr>
              <a:t>consiste nel trascurare le aspettative sul futuro come determinanti della motivazione </a:t>
            </a:r>
            <a:r>
              <a:rPr lang="it-IT" dirty="0" smtClean="0">
                <a:solidFill>
                  <a:srgbClr val="455F51"/>
                </a:solidFill>
                <a:latin typeface="Arial" panose="020B0604020202020204" pitchFamily="34" charset="0"/>
                <a:cs typeface="Arial" panose="020B0604020202020204" pitchFamily="34" charset="0"/>
              </a:rPr>
              <a:t>presente.</a:t>
            </a:r>
            <a:endParaRPr lang="it-IT" dirty="0">
              <a:solidFill>
                <a:srgbClr val="455F51"/>
              </a:solidFill>
              <a:latin typeface="Arial" panose="020B0604020202020204" pitchFamily="34" charset="0"/>
              <a:cs typeface="Arial" panose="020B0604020202020204" pitchFamily="34" charset="0"/>
            </a:endParaRP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Weiner e la controllabilità delle cause</a:t>
            </a:r>
            <a:endParaRPr lang="it-IT" dirty="0"/>
          </a:p>
        </p:txBody>
      </p:sp>
    </p:spTree>
    <p:extLst>
      <p:ext uri="{BB962C8B-B14F-4D97-AF65-F5344CB8AC3E}">
        <p14:creationId xmlns:p14="http://schemas.microsoft.com/office/powerpoint/2010/main" val="41574083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normAutofit fontScale="92500" lnSpcReduction="20000"/>
          </a:bodyPr>
          <a:lstStyle/>
          <a:p>
            <a:pPr marL="0" indent="0">
              <a:buNone/>
            </a:pPr>
            <a:r>
              <a:rPr lang="it-IT" dirty="0">
                <a:latin typeface="Arial" panose="020B0604020202020204" pitchFamily="34" charset="0"/>
                <a:cs typeface="Arial" panose="020B0604020202020204" pitchFamily="34" charset="0"/>
              </a:rPr>
              <a:t>La </a:t>
            </a:r>
            <a:r>
              <a:rPr lang="it-IT" b="1" dirty="0">
                <a:latin typeface="Arial" panose="020B0604020202020204" pitchFamily="34" charset="0"/>
                <a:cs typeface="Arial" panose="020B0604020202020204" pitchFamily="34" charset="0"/>
              </a:rPr>
              <a:t>teoria dell’“Aspettativa-Strumentalità-Valenza” </a:t>
            </a:r>
            <a:r>
              <a:rPr lang="it-IT" dirty="0">
                <a:latin typeface="Arial" panose="020B0604020202020204" pitchFamily="34" charset="0"/>
                <a:cs typeface="Arial" panose="020B0604020202020204" pitchFamily="34" charset="0"/>
              </a:rPr>
              <a:t>(VIE: Valence-</a:t>
            </a:r>
            <a:r>
              <a:rPr lang="it-IT" dirty="0" err="1">
                <a:latin typeface="Arial" panose="020B0604020202020204" pitchFamily="34" charset="0"/>
                <a:cs typeface="Arial" panose="020B0604020202020204" pitchFamily="34" charset="0"/>
              </a:rPr>
              <a:t>Instrumentality</a:t>
            </a:r>
            <a:r>
              <a:rPr lang="it-IT" dirty="0">
                <a:latin typeface="Arial" panose="020B0604020202020204" pitchFamily="34" charset="0"/>
                <a:cs typeface="Arial" panose="020B0604020202020204" pitchFamily="34" charset="0"/>
              </a:rPr>
              <a:t>-</a:t>
            </a:r>
            <a:r>
              <a:rPr lang="it-IT" dirty="0" err="1">
                <a:latin typeface="Arial" panose="020B0604020202020204" pitchFamily="34" charset="0"/>
                <a:cs typeface="Arial" panose="020B0604020202020204" pitchFamily="34" charset="0"/>
              </a:rPr>
              <a:t>Expectancy</a:t>
            </a:r>
            <a:r>
              <a:rPr lang="it-IT" dirty="0">
                <a:latin typeface="Arial" panose="020B0604020202020204" pitchFamily="34" charset="0"/>
                <a:cs typeface="Arial" panose="020B0604020202020204" pitchFamily="34" charset="0"/>
              </a:rPr>
              <a:t>) di Victor Vroom, </a:t>
            </a:r>
            <a:r>
              <a:rPr lang="it-IT" dirty="0" smtClean="0">
                <a:latin typeface="Arial" panose="020B0604020202020204" pitchFamily="34" charset="0"/>
                <a:cs typeface="Arial" panose="020B0604020202020204" pitchFamily="34" charset="0"/>
              </a:rPr>
              <a:t>ha </a:t>
            </a:r>
            <a:r>
              <a:rPr lang="it-IT" dirty="0">
                <a:latin typeface="Arial" panose="020B0604020202020204" pitchFamily="34" charset="0"/>
                <a:cs typeface="Arial" panose="020B0604020202020204" pitchFamily="34" charset="0"/>
              </a:rPr>
              <a:t>un approccio fondato sulla </a:t>
            </a:r>
            <a:r>
              <a:rPr lang="it-IT" b="1" dirty="0">
                <a:latin typeface="Arial" panose="020B0604020202020204" pitchFamily="34" charset="0"/>
                <a:cs typeface="Arial" panose="020B0604020202020204" pitchFamily="34" charset="0"/>
              </a:rPr>
              <a:t>dimensione della scelta cognitiva</a:t>
            </a:r>
            <a:r>
              <a:rPr lang="it-IT" dirty="0">
                <a:latin typeface="Arial" panose="020B0604020202020204" pitchFamily="34" charset="0"/>
                <a:cs typeface="Arial" panose="020B0604020202020204" pitchFamily="34" charset="0"/>
              </a:rPr>
              <a:t>.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Parte </a:t>
            </a:r>
            <a:r>
              <a:rPr lang="it-IT" dirty="0">
                <a:latin typeface="Arial" panose="020B0604020202020204" pitchFamily="34" charset="0"/>
                <a:cs typeface="Arial" panose="020B0604020202020204" pitchFamily="34" charset="0"/>
              </a:rPr>
              <a:t>dal presupposto che l’uomo prende le decisioni in base a criteri razionali e con estrema consapevolezza. Gli individui quindi sanno cosa desiderano dal lavoro e l’impegno che mettono sul lavoro sarà determinante per il conseguimento degli esiti desiderati. </a:t>
            </a:r>
            <a:endParaRPr lang="it-IT" dirty="0" smtClean="0">
              <a:latin typeface="Arial" panose="020B0604020202020204" pitchFamily="34" charset="0"/>
              <a:cs typeface="Arial" panose="020B0604020202020204" pitchFamily="34" charset="0"/>
            </a:endParaRPr>
          </a:p>
          <a:p>
            <a:pPr marL="0" indent="0">
              <a:buNone/>
            </a:pPr>
            <a:r>
              <a:rPr lang="it-IT" b="1" dirty="0" smtClean="0">
                <a:latin typeface="Arial" panose="020B0604020202020204" pitchFamily="34" charset="0"/>
                <a:cs typeface="Arial" panose="020B0604020202020204" pitchFamily="34" charset="0"/>
              </a:rPr>
              <a:t>C’è </a:t>
            </a:r>
            <a:r>
              <a:rPr lang="it-IT" b="1" dirty="0">
                <a:latin typeface="Arial" panose="020B0604020202020204" pitchFamily="34" charset="0"/>
                <a:cs typeface="Arial" panose="020B0604020202020204" pitchFamily="34" charset="0"/>
              </a:rPr>
              <a:t>una relazione stretta quindi tra l’impegno sviluppato e livello di performance. </a:t>
            </a:r>
            <a:r>
              <a:rPr lang="it-IT" dirty="0">
                <a:latin typeface="Arial" panose="020B0604020202020204" pitchFamily="34" charset="0"/>
                <a:cs typeface="Arial" panose="020B0604020202020204" pitchFamily="34" charset="0"/>
              </a:rPr>
              <a:t>L’attenzione è puntata sui meccanismi di elaborazione della condotta lavorativa, in funzione di alcuni </a:t>
            </a:r>
            <a:r>
              <a:rPr lang="it-IT" dirty="0" smtClean="0">
                <a:latin typeface="Arial" panose="020B0604020202020204" pitchFamily="34" charset="0"/>
                <a:cs typeface="Arial" panose="020B0604020202020204" pitchFamily="34" charset="0"/>
              </a:rPr>
              <a:t>quesiti: </a:t>
            </a:r>
            <a:endParaRPr lang="it-IT" dirty="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Quanto </a:t>
            </a:r>
            <a:r>
              <a:rPr lang="it-IT" dirty="0">
                <a:latin typeface="Arial" panose="020B0604020202020204" pitchFamily="34" charset="0"/>
                <a:cs typeface="Arial" panose="020B0604020202020204" pitchFamily="34" charset="0"/>
              </a:rPr>
              <a:t>è desiderabile un certo risultato e come posso ottenerlo</a:t>
            </a:r>
            <a:r>
              <a:rPr lang="it-IT" dirty="0" smtClean="0">
                <a:latin typeface="Arial" panose="020B0604020202020204" pitchFamily="34" charset="0"/>
                <a:cs typeface="Arial" panose="020B0604020202020204" pitchFamily="34" charset="0"/>
              </a:rPr>
              <a:t>?</a:t>
            </a:r>
          </a:p>
          <a:p>
            <a:r>
              <a:rPr lang="it-IT" dirty="0" smtClean="0">
                <a:latin typeface="Arial" panose="020B0604020202020204" pitchFamily="34" charset="0"/>
                <a:cs typeface="Arial" panose="020B0604020202020204" pitchFamily="34" charset="0"/>
              </a:rPr>
              <a:t>Cosa </a:t>
            </a:r>
            <a:r>
              <a:rPr lang="it-IT" dirty="0">
                <a:latin typeface="Arial" panose="020B0604020202020204" pitchFamily="34" charset="0"/>
                <a:cs typeface="Arial" panose="020B0604020202020204" pitchFamily="34" charset="0"/>
              </a:rPr>
              <a:t>devo fare per ottenere un certo risultato in funzione di quali e quanti investimenti personali</a:t>
            </a:r>
            <a:r>
              <a:rPr lang="it-IT" dirty="0" smtClean="0">
                <a:latin typeface="Arial" panose="020B0604020202020204" pitchFamily="34" charset="0"/>
                <a:cs typeface="Arial" panose="020B0604020202020204" pitchFamily="34" charset="0"/>
              </a:rPr>
              <a:t>? </a:t>
            </a:r>
          </a:p>
          <a:p>
            <a:r>
              <a:rPr lang="it-IT" dirty="0" smtClean="0">
                <a:latin typeface="Arial" panose="020B0604020202020204" pitchFamily="34" charset="0"/>
                <a:cs typeface="Arial" panose="020B0604020202020204" pitchFamily="34" charset="0"/>
              </a:rPr>
              <a:t>Che </a:t>
            </a:r>
            <a:r>
              <a:rPr lang="it-IT" dirty="0">
                <a:latin typeface="Arial" panose="020B0604020202020204" pitchFamily="34" charset="0"/>
                <a:cs typeface="Arial" panose="020B0604020202020204" pitchFamily="34" charset="0"/>
              </a:rPr>
              <a:t>probabilità ho di ottenere determinati risultati che mi aspetto a fronte di un determinato impegno</a:t>
            </a:r>
            <a:r>
              <a:rPr lang="it-IT" dirty="0" smtClean="0">
                <a:latin typeface="Arial" panose="020B0604020202020204" pitchFamily="34" charset="0"/>
                <a:cs typeface="Arial" panose="020B0604020202020204" pitchFamily="34" charset="0"/>
              </a:rPr>
              <a:t>?</a:t>
            </a:r>
            <a:endParaRPr lang="it-IT" dirty="0">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normAutofit/>
          </a:bodyPr>
          <a:lstStyle/>
          <a:p>
            <a:r>
              <a:rPr lang="it-IT" sz="3600" b="1" dirty="0">
                <a:latin typeface="Arial" panose="020B0604020202020204" pitchFamily="34" charset="0"/>
                <a:cs typeface="Arial" panose="020B0604020202020204" pitchFamily="34" charset="0"/>
              </a:rPr>
              <a:t>Vroom e la teoria dell</a:t>
            </a:r>
            <a:r>
              <a:rPr lang="it-IT" sz="3600" b="1" dirty="0" smtClean="0">
                <a:latin typeface="Arial" panose="020B0604020202020204" pitchFamily="34" charset="0"/>
                <a:cs typeface="Arial" panose="020B0604020202020204" pitchFamily="34" charset="0"/>
              </a:rPr>
              <a:t>’</a:t>
            </a:r>
            <a:br>
              <a:rPr lang="it-IT" sz="3600" b="1" dirty="0" smtClean="0">
                <a:latin typeface="Arial" panose="020B0604020202020204" pitchFamily="34" charset="0"/>
                <a:cs typeface="Arial" panose="020B0604020202020204" pitchFamily="34" charset="0"/>
              </a:rPr>
            </a:br>
            <a:r>
              <a:rPr lang="it-IT" sz="3600" b="1" dirty="0" smtClean="0">
                <a:latin typeface="Arial" panose="020B0604020202020204" pitchFamily="34" charset="0"/>
                <a:cs typeface="Arial" panose="020B0604020202020204" pitchFamily="34" charset="0"/>
              </a:rPr>
              <a:t>“</a:t>
            </a:r>
            <a:r>
              <a:rPr lang="it-IT" sz="3600" b="1" dirty="0">
                <a:latin typeface="Arial" panose="020B0604020202020204" pitchFamily="34" charset="0"/>
                <a:cs typeface="Arial" panose="020B0604020202020204" pitchFamily="34" charset="0"/>
              </a:rPr>
              <a:t>Aspettativa-Strumentalità-Valenza</a:t>
            </a:r>
            <a:r>
              <a:rPr lang="it-IT" sz="3600" b="1" dirty="0" smtClean="0">
                <a:latin typeface="Arial" panose="020B0604020202020204" pitchFamily="34" charset="0"/>
                <a:cs typeface="Arial" panose="020B0604020202020204" pitchFamily="34" charset="0"/>
              </a:rPr>
              <a:t>”</a:t>
            </a:r>
            <a:endParaRPr lang="it-IT"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10865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lstStyle/>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Il </a:t>
            </a:r>
            <a:r>
              <a:rPr lang="it-IT" dirty="0">
                <a:latin typeface="Arial" panose="020B0604020202020204" pitchFamily="34" charset="0"/>
                <a:cs typeface="Arial" panose="020B0604020202020204" pitchFamily="34" charset="0"/>
              </a:rPr>
              <a:t>modello di Vroom, che vuole spiegare il processo con il quale l’individuo adotta una particolare strategia di azione fra le molte possibili, ritiene che la motivazione a tenere un certo comportamento lavorativo dipende da</a:t>
            </a:r>
            <a:r>
              <a:rPr lang="it-IT" dirty="0" smtClean="0">
                <a:latin typeface="Arial" panose="020B0604020202020204" pitchFamily="34" charset="0"/>
                <a:cs typeface="Arial" panose="020B0604020202020204" pitchFamily="34" charset="0"/>
              </a:rPr>
              <a:t>:</a:t>
            </a:r>
          </a:p>
          <a:p>
            <a:pPr marL="0" indent="0">
              <a:buNone/>
            </a:pPr>
            <a:endParaRPr lang="it-IT" sz="1000" dirty="0">
              <a:latin typeface="Arial" panose="020B0604020202020204" pitchFamily="34" charset="0"/>
              <a:cs typeface="Arial" panose="020B0604020202020204" pitchFamily="34" charset="0"/>
            </a:endParaRPr>
          </a:p>
          <a:p>
            <a:pPr lvl="0">
              <a:buFont typeface="Wingdings" panose="05000000000000000000" pitchFamily="2" charset="2"/>
              <a:buChar char="Ø"/>
            </a:pPr>
            <a:r>
              <a:rPr lang="it-IT" i="1" dirty="0">
                <a:latin typeface="Arial" panose="020B0604020202020204" pitchFamily="34" charset="0"/>
                <a:cs typeface="Arial" panose="020B0604020202020204" pitchFamily="34" charset="0"/>
              </a:rPr>
              <a:t>Risultati del lavoro (</a:t>
            </a:r>
            <a:r>
              <a:rPr lang="it-IT" b="1" i="1" dirty="0">
                <a:latin typeface="Arial" panose="020B0604020202020204" pitchFamily="34" charset="0"/>
                <a:cs typeface="Arial" panose="020B0604020202020204" pitchFamily="34" charset="0"/>
              </a:rPr>
              <a:t>A</a:t>
            </a:r>
            <a:r>
              <a:rPr lang="it-IT" i="1" dirty="0" smtClean="0">
                <a:latin typeface="Arial" panose="020B0604020202020204" pitchFamily="34" charset="0"/>
                <a:cs typeface="Arial" panose="020B0604020202020204" pitchFamily="34" charset="0"/>
              </a:rPr>
              <a:t>)</a:t>
            </a:r>
            <a:r>
              <a:rPr lang="it-IT" dirty="0" smtClean="0">
                <a:latin typeface="Arial" panose="020B0604020202020204" pitchFamily="34" charset="0"/>
                <a:cs typeface="Arial" panose="020B0604020202020204" pitchFamily="34" charset="0"/>
              </a:rPr>
              <a:t>: sono </a:t>
            </a:r>
            <a:r>
              <a:rPr lang="it-IT" dirty="0">
                <a:latin typeface="Arial" panose="020B0604020202020204" pitchFamily="34" charset="0"/>
                <a:cs typeface="Arial" panose="020B0604020202020204" pitchFamily="34" charset="0"/>
              </a:rPr>
              <a:t>i risultati connessi con l’esperienza lavorativa, come: un aumento di retribuzione, vedere riconosciuto e valorizzato il proprio apporto, una promozione, un trasferimento, ecc</a:t>
            </a:r>
            <a:r>
              <a:rPr lang="it-IT" dirty="0" smtClean="0">
                <a:latin typeface="Arial" panose="020B0604020202020204" pitchFamily="34" charset="0"/>
                <a:cs typeface="Arial" panose="020B0604020202020204" pitchFamily="34" charset="0"/>
              </a:rPr>
              <a:t>.;</a:t>
            </a:r>
            <a:endParaRPr lang="it-IT" dirty="0">
              <a:latin typeface="Arial" panose="020B0604020202020204" pitchFamily="34" charset="0"/>
              <a:cs typeface="Arial" panose="020B0604020202020204" pitchFamily="34" charset="0"/>
            </a:endParaRPr>
          </a:p>
          <a:p>
            <a:pPr lvl="0">
              <a:buFont typeface="Wingdings" panose="05000000000000000000" pitchFamily="2" charset="2"/>
              <a:buChar char="Ø"/>
            </a:pPr>
            <a:r>
              <a:rPr lang="it-IT" i="1" dirty="0">
                <a:latin typeface="Arial" panose="020B0604020202020204" pitchFamily="34" charset="0"/>
                <a:cs typeface="Arial" panose="020B0604020202020204" pitchFamily="34" charset="0"/>
              </a:rPr>
              <a:t>La valenza</a:t>
            </a:r>
            <a:r>
              <a:rPr lang="it-IT" dirty="0">
                <a:latin typeface="Arial" panose="020B0604020202020204" pitchFamily="34" charset="0"/>
                <a:cs typeface="Arial" panose="020B0604020202020204" pitchFamily="34" charset="0"/>
              </a:rPr>
              <a:t> (</a:t>
            </a:r>
            <a:r>
              <a:rPr lang="it-IT" b="1" dirty="0">
                <a:latin typeface="Arial" panose="020B0604020202020204" pitchFamily="34" charset="0"/>
                <a:cs typeface="Arial" panose="020B0604020202020204" pitchFamily="34" charset="0"/>
              </a:rPr>
              <a:t>V</a:t>
            </a:r>
            <a:r>
              <a:rPr lang="it-IT" dirty="0">
                <a:latin typeface="Arial" panose="020B0604020202020204" pitchFamily="34" charset="0"/>
                <a:cs typeface="Arial" panose="020B0604020202020204" pitchFamily="34" charset="0"/>
              </a:rPr>
              <a:t>): il valore che il singolo associa ad ognuno dei risultati lavorativi. É definita come attrattiva o soddisfazione anticipata;</a:t>
            </a:r>
          </a:p>
          <a:p>
            <a:endParaRPr lang="it-IT" dirty="0"/>
          </a:p>
        </p:txBody>
      </p:sp>
      <p:sp>
        <p:nvSpPr>
          <p:cNvPr id="3" name="Titolo 2"/>
          <p:cNvSpPr>
            <a:spLocks noGrp="1"/>
          </p:cNvSpPr>
          <p:nvPr>
            <p:ph type="title"/>
          </p:nvPr>
        </p:nvSpPr>
        <p:spPr/>
        <p:txBody>
          <a:bodyPr/>
          <a:lstStyle/>
          <a:p>
            <a:r>
              <a:rPr lang="it-IT" sz="3600" b="1" dirty="0">
                <a:latin typeface="Arial" panose="020B0604020202020204" pitchFamily="34" charset="0"/>
                <a:cs typeface="Arial" panose="020B0604020202020204" pitchFamily="34" charset="0"/>
              </a:rPr>
              <a:t>Vroom e la teoria dell’</a:t>
            </a:r>
            <a:br>
              <a:rPr lang="it-IT" sz="3600" b="1" dirty="0">
                <a:latin typeface="Arial" panose="020B0604020202020204" pitchFamily="34" charset="0"/>
                <a:cs typeface="Arial" panose="020B0604020202020204" pitchFamily="34" charset="0"/>
              </a:rPr>
            </a:br>
            <a:r>
              <a:rPr lang="it-IT" sz="3600" b="1" dirty="0">
                <a:latin typeface="Arial" panose="020B0604020202020204" pitchFamily="34" charset="0"/>
                <a:cs typeface="Arial" panose="020B0604020202020204" pitchFamily="34" charset="0"/>
              </a:rPr>
              <a:t>“Aspettativa-Strumentalità-Valenza”</a:t>
            </a:r>
            <a:endParaRPr lang="it-IT" dirty="0"/>
          </a:p>
        </p:txBody>
      </p:sp>
    </p:spTree>
    <p:extLst>
      <p:ext uri="{BB962C8B-B14F-4D97-AF65-F5344CB8AC3E}">
        <p14:creationId xmlns:p14="http://schemas.microsoft.com/office/powerpoint/2010/main" val="398911605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normAutofit fontScale="92500" lnSpcReduction="10000"/>
          </a:bodyPr>
          <a:lstStyle/>
          <a:p>
            <a:pPr lvl="0">
              <a:buFont typeface="Wingdings" panose="05000000000000000000" pitchFamily="2" charset="2"/>
              <a:buChar char="Ø"/>
              <a:tabLst>
                <a:tab pos="457200" algn="l"/>
              </a:tabLst>
            </a:pPr>
            <a:r>
              <a:rPr lang="it-IT" i="1" dirty="0">
                <a:latin typeface="Arial" panose="020B0604020202020204" pitchFamily="34" charset="0"/>
                <a:ea typeface="Times New Roman" panose="02020603050405020304" pitchFamily="18" charset="0"/>
                <a:cs typeface="Arial" panose="020B0604020202020204" pitchFamily="34" charset="0"/>
              </a:rPr>
              <a:t>La strumentalità</a:t>
            </a:r>
            <a:r>
              <a:rPr lang="it-IT" dirty="0">
                <a:latin typeface="Arial" panose="020B0604020202020204" pitchFamily="34" charset="0"/>
                <a:ea typeface="Times New Roman" panose="02020603050405020304" pitchFamily="18" charset="0"/>
                <a:cs typeface="Arial" panose="020B0604020202020204" pitchFamily="34" charset="0"/>
              </a:rPr>
              <a:t> (</a:t>
            </a:r>
            <a:r>
              <a:rPr lang="it-IT" b="1" dirty="0">
                <a:latin typeface="Arial" panose="020B0604020202020204" pitchFamily="34" charset="0"/>
                <a:ea typeface="Times New Roman" panose="02020603050405020304" pitchFamily="18" charset="0"/>
                <a:cs typeface="Arial" panose="020B0604020202020204" pitchFamily="34" charset="0"/>
              </a:rPr>
              <a:t>S</a:t>
            </a:r>
            <a:r>
              <a:rPr lang="it-IT" dirty="0">
                <a:latin typeface="Arial" panose="020B0604020202020204" pitchFamily="34" charset="0"/>
                <a:ea typeface="Times New Roman" panose="02020603050405020304" pitchFamily="18" charset="0"/>
                <a:cs typeface="Arial" panose="020B0604020202020204" pitchFamily="34" charset="0"/>
              </a:rPr>
              <a:t>): è la probabilità percepita che una prestazione tenuta porterà ad un risultato atteso. Ad esempio: se il soggetto ritiene che un certo tipo di gratificazione (es: aumento retributivo) è correlato ad un certo livello di prestazione, la </a:t>
            </a:r>
            <a:r>
              <a:rPr lang="it-IT" i="1" dirty="0">
                <a:latin typeface="Arial" panose="020B0604020202020204" pitchFamily="34" charset="0"/>
                <a:ea typeface="Times New Roman" panose="02020603050405020304" pitchFamily="18" charset="0"/>
                <a:cs typeface="Arial" panose="020B0604020202020204" pitchFamily="34" charset="0"/>
              </a:rPr>
              <a:t>strumentalità</a:t>
            </a:r>
            <a:r>
              <a:rPr lang="it-IT" dirty="0">
                <a:latin typeface="Arial" panose="020B0604020202020204" pitchFamily="34" charset="0"/>
                <a:ea typeface="Times New Roman" panose="02020603050405020304" pitchFamily="18" charset="0"/>
                <a:cs typeface="Arial" panose="020B0604020202020204" pitchFamily="34" charset="0"/>
              </a:rPr>
              <a:t> associata al risultato atteso (retribuzione) sarà molto elevata; viceversa se il soggetto notasse che un premio lavorativo non corrisponde un impegno maggiore, la strumentalità associata sarà bassa. La strumentalità viene misurata come probabilità percepita che quel determinato atto porti ad un certo risultato;</a:t>
            </a:r>
          </a:p>
          <a:p>
            <a:pPr lvl="0">
              <a:buFont typeface="Wingdings" panose="05000000000000000000" pitchFamily="2" charset="2"/>
              <a:buChar char="Ø"/>
              <a:tabLst>
                <a:tab pos="457200" algn="l"/>
              </a:tabLst>
            </a:pPr>
            <a:r>
              <a:rPr lang="it-IT" i="1" dirty="0">
                <a:latin typeface="Arial" panose="020B0604020202020204" pitchFamily="34" charset="0"/>
                <a:ea typeface="Times New Roman" panose="02020603050405020304" pitchFamily="18" charset="0"/>
                <a:cs typeface="Arial" panose="020B0604020202020204" pitchFamily="34" charset="0"/>
              </a:rPr>
              <a:t>L’aspettativa </a:t>
            </a:r>
            <a:r>
              <a:rPr lang="it-IT" dirty="0">
                <a:latin typeface="Arial" panose="020B0604020202020204" pitchFamily="34" charset="0"/>
                <a:ea typeface="Times New Roman" panose="02020603050405020304" pitchFamily="18" charset="0"/>
                <a:cs typeface="Arial" panose="020B0604020202020204" pitchFamily="34" charset="0"/>
              </a:rPr>
              <a:t>(</a:t>
            </a:r>
            <a:r>
              <a:rPr lang="it-IT" b="1" dirty="0">
                <a:latin typeface="Arial" panose="020B0604020202020204" pitchFamily="34" charset="0"/>
                <a:ea typeface="Times New Roman" panose="02020603050405020304" pitchFamily="18" charset="0"/>
                <a:cs typeface="Arial" panose="020B0604020202020204" pitchFamily="34" charset="0"/>
              </a:rPr>
              <a:t>A</a:t>
            </a:r>
            <a:r>
              <a:rPr lang="it-IT" dirty="0">
                <a:latin typeface="Arial" panose="020B0604020202020204" pitchFamily="34" charset="0"/>
                <a:ea typeface="Times New Roman" panose="02020603050405020304" pitchFamily="18" charset="0"/>
                <a:cs typeface="Arial" panose="020B0604020202020204" pitchFamily="34" charset="0"/>
              </a:rPr>
              <a:t>): è la credenza soggettiva che l’applicazione di un certo livello di impegno porterà alla riuscita della prestazione. É la relazione tra impegno e prestazione.</a:t>
            </a:r>
          </a:p>
          <a:p>
            <a:pPr lvl="0">
              <a:buFont typeface="Wingdings" panose="05000000000000000000" pitchFamily="2" charset="2"/>
              <a:buChar char="Ø"/>
              <a:tabLst>
                <a:tab pos="457200" algn="l"/>
              </a:tabLst>
            </a:pPr>
            <a:r>
              <a:rPr lang="it-IT" i="1" dirty="0">
                <a:latin typeface="Arial" panose="020B0604020202020204" pitchFamily="34" charset="0"/>
                <a:ea typeface="Times New Roman" panose="02020603050405020304" pitchFamily="18" charset="0"/>
                <a:cs typeface="Arial" panose="020B0604020202020204" pitchFamily="34" charset="0"/>
              </a:rPr>
              <a:t>La forza </a:t>
            </a:r>
            <a:r>
              <a:rPr lang="it-IT" dirty="0">
                <a:latin typeface="Arial" panose="020B0604020202020204" pitchFamily="34" charset="0"/>
                <a:ea typeface="Times New Roman" panose="02020603050405020304" pitchFamily="18" charset="0"/>
                <a:cs typeface="Arial" panose="020B0604020202020204" pitchFamily="34" charset="0"/>
              </a:rPr>
              <a:t>(</a:t>
            </a:r>
            <a:r>
              <a:rPr lang="it-IT" b="1" dirty="0">
                <a:latin typeface="Arial" panose="020B0604020202020204" pitchFamily="34" charset="0"/>
                <a:ea typeface="Times New Roman" panose="02020603050405020304" pitchFamily="18" charset="0"/>
                <a:cs typeface="Arial" panose="020B0604020202020204" pitchFamily="34" charset="0"/>
              </a:rPr>
              <a:t>F</a:t>
            </a:r>
            <a:r>
              <a:rPr lang="it-IT" dirty="0">
                <a:latin typeface="Arial" panose="020B0604020202020204" pitchFamily="34" charset="0"/>
                <a:ea typeface="Times New Roman" panose="02020603050405020304" pitchFamily="18" charset="0"/>
                <a:cs typeface="Arial" panose="020B0604020202020204" pitchFamily="34" charset="0"/>
              </a:rPr>
              <a:t>): misura il livello di </a:t>
            </a:r>
            <a:r>
              <a:rPr lang="it-IT" b="1" dirty="0">
                <a:latin typeface="Arial" panose="020B0604020202020204" pitchFamily="34" charset="0"/>
                <a:ea typeface="Times New Roman" panose="02020603050405020304" pitchFamily="18" charset="0"/>
                <a:cs typeface="Arial" panose="020B0604020202020204" pitchFamily="34" charset="0"/>
              </a:rPr>
              <a:t>motivazione</a:t>
            </a:r>
            <a:r>
              <a:rPr lang="it-IT" dirty="0">
                <a:latin typeface="Arial" panose="020B0604020202020204" pitchFamily="34" charset="0"/>
                <a:ea typeface="Times New Roman" panose="02020603050405020304" pitchFamily="18" charset="0"/>
                <a:cs typeface="Arial" panose="020B0604020202020204" pitchFamily="34" charset="0"/>
              </a:rPr>
              <a:t> ed è il prodotto della </a:t>
            </a:r>
            <a:r>
              <a:rPr lang="it-IT" b="1" dirty="0">
                <a:latin typeface="Arial" panose="020B0604020202020204" pitchFamily="34" charset="0"/>
                <a:ea typeface="Times New Roman" panose="02020603050405020304" pitchFamily="18" charset="0"/>
                <a:cs typeface="Arial" panose="020B0604020202020204" pitchFamily="34" charset="0"/>
              </a:rPr>
              <a:t>valenza</a:t>
            </a:r>
            <a:r>
              <a:rPr lang="it-IT" dirty="0">
                <a:latin typeface="Arial" panose="020B0604020202020204" pitchFamily="34" charset="0"/>
                <a:ea typeface="Times New Roman" panose="02020603050405020304" pitchFamily="18" charset="0"/>
                <a:cs typeface="Arial" panose="020B0604020202020204" pitchFamily="34" charset="0"/>
              </a:rPr>
              <a:t>, delle </a:t>
            </a:r>
            <a:r>
              <a:rPr lang="it-IT" b="1" dirty="0">
                <a:latin typeface="Arial" panose="020B0604020202020204" pitchFamily="34" charset="0"/>
                <a:ea typeface="Times New Roman" panose="02020603050405020304" pitchFamily="18" charset="0"/>
                <a:cs typeface="Arial" panose="020B0604020202020204" pitchFamily="34" charset="0"/>
              </a:rPr>
              <a:t>strumentalità</a:t>
            </a:r>
            <a:r>
              <a:rPr lang="it-IT" dirty="0">
                <a:latin typeface="Arial" panose="020B0604020202020204" pitchFamily="34" charset="0"/>
                <a:ea typeface="Times New Roman" panose="02020603050405020304" pitchFamily="18" charset="0"/>
                <a:cs typeface="Arial" panose="020B0604020202020204" pitchFamily="34" charset="0"/>
              </a:rPr>
              <a:t>,</a:t>
            </a:r>
            <a:r>
              <a:rPr lang="it-IT" b="1" dirty="0">
                <a:latin typeface="Arial" panose="020B0604020202020204" pitchFamily="34" charset="0"/>
                <a:ea typeface="Times New Roman" panose="02020603050405020304" pitchFamily="18" charset="0"/>
                <a:cs typeface="Arial" panose="020B0604020202020204" pitchFamily="34" charset="0"/>
              </a:rPr>
              <a:t> </a:t>
            </a:r>
            <a:r>
              <a:rPr lang="it-IT" dirty="0">
                <a:latin typeface="Arial" panose="020B0604020202020204" pitchFamily="34" charset="0"/>
                <a:ea typeface="Times New Roman" panose="02020603050405020304" pitchFamily="18" charset="0"/>
                <a:cs typeface="Arial" panose="020B0604020202020204" pitchFamily="34" charset="0"/>
              </a:rPr>
              <a:t>e dell’</a:t>
            </a:r>
            <a:r>
              <a:rPr lang="it-IT" b="1" dirty="0">
                <a:latin typeface="Arial" panose="020B0604020202020204" pitchFamily="34" charset="0"/>
                <a:ea typeface="Times New Roman" panose="02020603050405020304" pitchFamily="18" charset="0"/>
                <a:cs typeface="Arial" panose="020B0604020202020204" pitchFamily="34" charset="0"/>
              </a:rPr>
              <a:t>aspettativa </a:t>
            </a:r>
            <a:r>
              <a:rPr lang="it-IT" dirty="0">
                <a:latin typeface="Arial" panose="020B0604020202020204" pitchFamily="34" charset="0"/>
                <a:ea typeface="Times New Roman" panose="02020603050405020304" pitchFamily="18" charset="0"/>
                <a:cs typeface="Arial" panose="020B0604020202020204" pitchFamily="34" charset="0"/>
              </a:rPr>
              <a:t>(</a:t>
            </a:r>
            <a:r>
              <a:rPr lang="it-IT" b="1" dirty="0">
                <a:latin typeface="Arial" panose="020B0604020202020204" pitchFamily="34" charset="0"/>
                <a:ea typeface="Times New Roman" panose="02020603050405020304" pitchFamily="18" charset="0"/>
                <a:cs typeface="Arial" panose="020B0604020202020204" pitchFamily="34" charset="0"/>
              </a:rPr>
              <a:t>F = A x S x V</a:t>
            </a:r>
            <a:r>
              <a:rPr lang="it-IT" dirty="0">
                <a:latin typeface="Arial" panose="020B0604020202020204" pitchFamily="34" charset="0"/>
                <a:ea typeface="Times New Roman" panose="02020603050405020304" pitchFamily="18" charset="0"/>
                <a:cs typeface="Arial" panose="020B0604020202020204" pitchFamily="34" charset="0"/>
              </a:rPr>
              <a:t>); questo rapporto è talmente stretto da rendere nullo il livello di forza se si rivela nulla una delle tre variabili.</a:t>
            </a:r>
          </a:p>
          <a:p>
            <a:endParaRPr lang="it-IT" dirty="0"/>
          </a:p>
        </p:txBody>
      </p:sp>
      <p:sp>
        <p:nvSpPr>
          <p:cNvPr id="3" name="Titolo 2"/>
          <p:cNvSpPr>
            <a:spLocks noGrp="1"/>
          </p:cNvSpPr>
          <p:nvPr>
            <p:ph type="title"/>
          </p:nvPr>
        </p:nvSpPr>
        <p:spPr/>
        <p:txBody>
          <a:bodyPr/>
          <a:lstStyle/>
          <a:p>
            <a:r>
              <a:rPr lang="it-IT" sz="3600" b="1" dirty="0">
                <a:latin typeface="Arial" panose="020B0604020202020204" pitchFamily="34" charset="0"/>
                <a:cs typeface="Arial" panose="020B0604020202020204" pitchFamily="34" charset="0"/>
              </a:rPr>
              <a:t>Vroom e la teoria dell’</a:t>
            </a:r>
            <a:br>
              <a:rPr lang="it-IT" sz="3600" b="1" dirty="0">
                <a:latin typeface="Arial" panose="020B0604020202020204" pitchFamily="34" charset="0"/>
                <a:cs typeface="Arial" panose="020B0604020202020204" pitchFamily="34" charset="0"/>
              </a:rPr>
            </a:br>
            <a:r>
              <a:rPr lang="it-IT" sz="3600" b="1" dirty="0">
                <a:latin typeface="Arial" panose="020B0604020202020204" pitchFamily="34" charset="0"/>
                <a:cs typeface="Arial" panose="020B0604020202020204" pitchFamily="34" charset="0"/>
              </a:rPr>
              <a:t>“Aspettativa-Strumentalità-Valenza”</a:t>
            </a:r>
            <a:endParaRPr lang="it-IT" dirty="0"/>
          </a:p>
        </p:txBody>
      </p:sp>
    </p:spTree>
    <p:extLst>
      <p:ext uri="{BB962C8B-B14F-4D97-AF65-F5344CB8AC3E}">
        <p14:creationId xmlns:p14="http://schemas.microsoft.com/office/powerpoint/2010/main" val="41340778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28800"/>
            <a:ext cx="10972799" cy="4647304"/>
          </a:xfrm>
        </p:spPr>
        <p:txBody>
          <a:bodyPr>
            <a:normAutofit fontScale="92500" lnSpcReduction="20000"/>
          </a:bodyPr>
          <a:lstStyle/>
          <a:p>
            <a:pPr marL="0" indent="0">
              <a:spcAft>
                <a:spcPts val="0"/>
              </a:spcAft>
              <a:buNone/>
            </a:pPr>
            <a:r>
              <a:rPr lang="it-IT" dirty="0" smtClean="0">
                <a:latin typeface="Arial" panose="020B0604020202020204" pitchFamily="34" charset="0"/>
                <a:ea typeface="Times New Roman" panose="02020603050405020304" pitchFamily="18" charset="0"/>
                <a:cs typeface="Arial" panose="020B0604020202020204" pitchFamily="34" charset="0"/>
              </a:rPr>
              <a:t>La </a:t>
            </a:r>
            <a:r>
              <a:rPr lang="it-IT" dirty="0">
                <a:latin typeface="Arial" panose="020B0604020202020204" pitchFamily="34" charset="0"/>
                <a:ea typeface="Times New Roman" panose="02020603050405020304" pitchFamily="18" charset="0"/>
                <a:cs typeface="Arial" panose="020B0604020202020204" pitchFamily="34" charset="0"/>
              </a:rPr>
              <a:t>teoria dell’aspettativa segue un percorso ben preciso: </a:t>
            </a:r>
            <a:endParaRPr lang="it-IT" dirty="0" smtClean="0">
              <a:latin typeface="Arial" panose="020B0604020202020204" pitchFamily="34" charset="0"/>
              <a:ea typeface="Times New Roman" panose="02020603050405020304" pitchFamily="18" charset="0"/>
              <a:cs typeface="Arial" panose="020B0604020202020204" pitchFamily="34" charset="0"/>
            </a:endParaRPr>
          </a:p>
          <a:p>
            <a:pPr marL="0" indent="0">
              <a:spcAft>
                <a:spcPts val="0"/>
              </a:spcAft>
              <a:buNone/>
            </a:pPr>
            <a:r>
              <a:rPr lang="it-IT" dirty="0" smtClean="0">
                <a:latin typeface="Arial" panose="020B0604020202020204" pitchFamily="34" charset="0"/>
                <a:ea typeface="Times New Roman" panose="02020603050405020304" pitchFamily="18" charset="0"/>
                <a:cs typeface="Arial" panose="020B0604020202020204" pitchFamily="34" charset="0"/>
              </a:rPr>
              <a:t>il </a:t>
            </a:r>
            <a:r>
              <a:rPr lang="it-IT" dirty="0">
                <a:latin typeface="Arial" panose="020B0604020202020204" pitchFamily="34" charset="0"/>
                <a:ea typeface="Times New Roman" panose="02020603050405020304" pitchFamily="18" charset="0"/>
                <a:cs typeface="Arial" panose="020B0604020202020204" pitchFamily="34" charset="0"/>
              </a:rPr>
              <a:t>primo passo che porta alla motivazione è che alcuni risultati devono essere desiderati e attesi, così da avere per l’individuo un certo grado di valenza. </a:t>
            </a:r>
            <a:endParaRPr lang="it-IT" dirty="0" smtClean="0">
              <a:latin typeface="Arial" panose="020B0604020202020204" pitchFamily="34" charset="0"/>
              <a:ea typeface="Times New Roman" panose="02020603050405020304" pitchFamily="18" charset="0"/>
              <a:cs typeface="Arial" panose="020B0604020202020204" pitchFamily="34" charset="0"/>
            </a:endParaRPr>
          </a:p>
          <a:p>
            <a:pPr marL="0" indent="0">
              <a:spcAft>
                <a:spcPts val="0"/>
              </a:spcAft>
              <a:buNone/>
            </a:pPr>
            <a:r>
              <a:rPr lang="it-IT" dirty="0" smtClean="0">
                <a:latin typeface="Arial" panose="020B0604020202020204" pitchFamily="34" charset="0"/>
                <a:ea typeface="Times New Roman" panose="02020603050405020304" pitchFamily="18" charset="0"/>
                <a:cs typeface="Arial" panose="020B0604020202020204" pitchFamily="34" charset="0"/>
              </a:rPr>
              <a:t>L’altro </a:t>
            </a:r>
            <a:r>
              <a:rPr lang="it-IT" dirty="0">
                <a:latin typeface="Arial" panose="020B0604020202020204" pitchFamily="34" charset="0"/>
                <a:ea typeface="Times New Roman" panose="02020603050405020304" pitchFamily="18" charset="0"/>
                <a:cs typeface="Arial" panose="020B0604020202020204" pitchFamily="34" charset="0"/>
              </a:rPr>
              <a:t>passo è che la persona deve credere che esista qualche relazione tra prestazione lavorativa e risultati attesi, cioè la strumentalità deve risultare elevata. </a:t>
            </a:r>
            <a:endParaRPr lang="it-IT" dirty="0" smtClean="0">
              <a:latin typeface="Arial" panose="020B0604020202020204" pitchFamily="34" charset="0"/>
              <a:ea typeface="Times New Roman" panose="02020603050405020304" pitchFamily="18" charset="0"/>
              <a:cs typeface="Arial" panose="020B0604020202020204" pitchFamily="34" charset="0"/>
            </a:endParaRPr>
          </a:p>
          <a:p>
            <a:pPr marL="0" indent="0">
              <a:spcAft>
                <a:spcPts val="0"/>
              </a:spcAft>
              <a:buNone/>
            </a:pPr>
            <a:r>
              <a:rPr lang="it-IT" dirty="0" smtClean="0">
                <a:latin typeface="Arial" panose="020B0604020202020204" pitchFamily="34" charset="0"/>
                <a:ea typeface="Times New Roman" panose="02020603050405020304" pitchFamily="18" charset="0"/>
                <a:cs typeface="Arial" panose="020B0604020202020204" pitchFamily="34" charset="0"/>
              </a:rPr>
              <a:t>Se </a:t>
            </a:r>
            <a:r>
              <a:rPr lang="it-IT" dirty="0">
                <a:latin typeface="Arial" panose="020B0604020202020204" pitchFamily="34" charset="0"/>
                <a:ea typeface="Times New Roman" panose="02020603050405020304" pitchFamily="18" charset="0"/>
                <a:cs typeface="Arial" panose="020B0604020202020204" pitchFamily="34" charset="0"/>
              </a:rPr>
              <a:t>i risultati attesi non sono percepiti come connessi alla prestazione del lavoro ma ad altri fattori, l’individuo sarà meno motivato ad impegnarsi professionalmente e, presumibilmente, investirà la sue energie in maniera conseguente. </a:t>
            </a:r>
            <a:endParaRPr lang="it-IT" dirty="0" smtClean="0">
              <a:latin typeface="Arial" panose="020B0604020202020204" pitchFamily="34" charset="0"/>
              <a:ea typeface="Times New Roman" panose="02020603050405020304" pitchFamily="18" charset="0"/>
              <a:cs typeface="Arial" panose="020B0604020202020204" pitchFamily="34" charset="0"/>
            </a:endParaRPr>
          </a:p>
          <a:p>
            <a:pPr marL="0" indent="0">
              <a:spcAft>
                <a:spcPts val="0"/>
              </a:spcAft>
              <a:buNone/>
            </a:pPr>
            <a:r>
              <a:rPr lang="it-IT" dirty="0" smtClean="0">
                <a:latin typeface="Arial" panose="020B0604020202020204" pitchFamily="34" charset="0"/>
                <a:ea typeface="Times New Roman" panose="02020603050405020304" pitchFamily="18" charset="0"/>
                <a:cs typeface="Arial" panose="020B0604020202020204" pitchFamily="34" charset="0"/>
              </a:rPr>
              <a:t>L’individuo</a:t>
            </a:r>
            <a:r>
              <a:rPr lang="it-IT" dirty="0">
                <a:latin typeface="Arial" panose="020B0604020202020204" pitchFamily="34" charset="0"/>
                <a:ea typeface="Times New Roman" panose="02020603050405020304" pitchFamily="18" charset="0"/>
                <a:cs typeface="Arial" panose="020B0604020202020204" pitchFamily="34" charset="0"/>
              </a:rPr>
              <a:t>, infine, dovrà percepire una relazione (aspettativa) tra il livello del suo impegno e il miglioramento della prestazione.</a:t>
            </a:r>
          </a:p>
          <a:p>
            <a:pPr marL="0" indent="0">
              <a:spcAft>
                <a:spcPts val="0"/>
              </a:spcAft>
              <a:buNone/>
            </a:pPr>
            <a:r>
              <a:rPr lang="it-IT" dirty="0" smtClean="0">
                <a:latin typeface="Arial" panose="020B0604020202020204" pitchFamily="34" charset="0"/>
                <a:ea typeface="Times New Roman" panose="02020603050405020304" pitchFamily="18" charset="0"/>
                <a:cs typeface="Arial" panose="020B0604020202020204" pitchFamily="34" charset="0"/>
              </a:rPr>
              <a:t> </a:t>
            </a:r>
            <a:endParaRPr lang="it-IT" dirty="0">
              <a:latin typeface="Arial" panose="020B0604020202020204" pitchFamily="34" charset="0"/>
              <a:ea typeface="Times New Roman" panose="02020603050405020304" pitchFamily="18" charset="0"/>
              <a:cs typeface="Arial" panose="020B0604020202020204" pitchFamily="34" charset="0"/>
            </a:endParaRPr>
          </a:p>
          <a:p>
            <a:pPr marL="0" indent="0">
              <a:spcAft>
                <a:spcPts val="0"/>
              </a:spcAft>
              <a:buNone/>
            </a:pPr>
            <a:r>
              <a:rPr lang="it-IT" dirty="0">
                <a:latin typeface="Arial" panose="020B0604020202020204" pitchFamily="34" charset="0"/>
                <a:ea typeface="Times New Roman" panose="02020603050405020304" pitchFamily="18" charset="0"/>
                <a:cs typeface="Arial" panose="020B0604020202020204" pitchFamily="34" charset="0"/>
              </a:rPr>
              <a:t>Le </a:t>
            </a:r>
            <a:r>
              <a:rPr lang="it-IT" b="1" dirty="0">
                <a:latin typeface="Arial" panose="020B0604020202020204" pitchFamily="34" charset="0"/>
                <a:ea typeface="Times New Roman" panose="02020603050405020304" pitchFamily="18" charset="0"/>
                <a:cs typeface="Arial" panose="020B0604020202020204" pitchFamily="34" charset="0"/>
              </a:rPr>
              <a:t>critiche</a:t>
            </a:r>
            <a:r>
              <a:rPr lang="it-IT" dirty="0">
                <a:latin typeface="Arial" panose="020B0604020202020204" pitchFamily="34" charset="0"/>
                <a:ea typeface="Times New Roman" panose="02020603050405020304" pitchFamily="18" charset="0"/>
                <a:cs typeface="Arial" panose="020B0604020202020204" pitchFamily="34" charset="0"/>
              </a:rPr>
              <a:t> al modello di Vroom riguardano il mancato riconoscimento del ruolo svolto da colleghi e superiori nella generare motivazione; inoltre, per alcuni soggetti il rapporto tra valenza, aspettativa e strumentalità non è di tipo </a:t>
            </a:r>
            <a:r>
              <a:rPr lang="it-IT" dirty="0" err="1">
                <a:latin typeface="Arial" panose="020B0604020202020204" pitchFamily="34" charset="0"/>
                <a:ea typeface="Times New Roman" panose="02020603050405020304" pitchFamily="18" charset="0"/>
                <a:cs typeface="Arial" panose="020B0604020202020204" pitchFamily="34" charset="0"/>
              </a:rPr>
              <a:t>moltiplicatorio</a:t>
            </a:r>
            <a:r>
              <a:rPr lang="it-IT" dirty="0">
                <a:latin typeface="Arial" panose="020B0604020202020204" pitchFamily="34" charset="0"/>
                <a:ea typeface="Times New Roman" panose="02020603050405020304" pitchFamily="18" charset="0"/>
                <a:cs typeface="Arial" panose="020B0604020202020204" pitchFamily="34" charset="0"/>
              </a:rPr>
              <a:t>, ma di tipo sommativo</a:t>
            </a:r>
          </a:p>
          <a:p>
            <a:pPr marL="0" indent="0">
              <a:buNone/>
            </a:pPr>
            <a:endParaRPr lang="it-IT" dirty="0"/>
          </a:p>
        </p:txBody>
      </p:sp>
      <p:sp>
        <p:nvSpPr>
          <p:cNvPr id="3" name="Titolo 2"/>
          <p:cNvSpPr>
            <a:spLocks noGrp="1"/>
          </p:cNvSpPr>
          <p:nvPr>
            <p:ph type="title"/>
          </p:nvPr>
        </p:nvSpPr>
        <p:spPr/>
        <p:txBody>
          <a:bodyPr/>
          <a:lstStyle/>
          <a:p>
            <a:r>
              <a:rPr lang="it-IT" sz="3600" b="1" dirty="0">
                <a:latin typeface="Arial" panose="020B0604020202020204" pitchFamily="34" charset="0"/>
                <a:cs typeface="Arial" panose="020B0604020202020204" pitchFamily="34" charset="0"/>
              </a:rPr>
              <a:t>Vroom e la teoria dell’</a:t>
            </a:r>
            <a:br>
              <a:rPr lang="it-IT" sz="3600" b="1" dirty="0">
                <a:latin typeface="Arial" panose="020B0604020202020204" pitchFamily="34" charset="0"/>
                <a:cs typeface="Arial" panose="020B0604020202020204" pitchFamily="34" charset="0"/>
              </a:rPr>
            </a:br>
            <a:r>
              <a:rPr lang="it-IT" sz="3600" b="1" dirty="0">
                <a:latin typeface="Arial" panose="020B0604020202020204" pitchFamily="34" charset="0"/>
                <a:cs typeface="Arial" panose="020B0604020202020204" pitchFamily="34" charset="0"/>
              </a:rPr>
              <a:t>“Aspettativa-Strumentalità-Valenza”</a:t>
            </a:r>
            <a:endParaRPr lang="it-IT" dirty="0"/>
          </a:p>
        </p:txBody>
      </p:sp>
    </p:spTree>
    <p:extLst>
      <p:ext uri="{BB962C8B-B14F-4D97-AF65-F5344CB8AC3E}">
        <p14:creationId xmlns:p14="http://schemas.microsoft.com/office/powerpoint/2010/main" val="31595109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it-IT" sz="4000" dirty="0" smtClean="0">
                <a:latin typeface="Arial" panose="020B0604020202020204" pitchFamily="34" charset="0"/>
                <a:cs typeface="Arial" panose="020B0604020202020204" pitchFamily="34" charset="0"/>
              </a:rPr>
              <a:t>Teoria socio cognitiva</a:t>
            </a:r>
            <a:endParaRPr lang="it-IT" sz="4000" dirty="0">
              <a:latin typeface="Arial" panose="020B0604020202020204" pitchFamily="34" charset="0"/>
              <a:cs typeface="Arial" panose="020B0604020202020204" pitchFamily="34" charset="0"/>
            </a:endParaRPr>
          </a:p>
        </p:txBody>
      </p:sp>
      <p:sp>
        <p:nvSpPr>
          <p:cNvPr id="3" name="Sottotitolo 2"/>
          <p:cNvSpPr>
            <a:spLocks noGrp="1"/>
          </p:cNvSpPr>
          <p:nvPr>
            <p:ph type="subTitle" idx="1"/>
          </p:nvPr>
        </p:nvSpPr>
        <p:spPr/>
        <p:txBody>
          <a:bodyPr/>
          <a:lstStyle/>
          <a:p>
            <a:pPr lvl="0">
              <a:lnSpc>
                <a:spcPct val="170000"/>
              </a:lnSpc>
              <a:buClr>
                <a:srgbClr val="549E39"/>
              </a:buClr>
            </a:pPr>
            <a:r>
              <a:rPr lang="it-IT" b="1" dirty="0">
                <a:solidFill>
                  <a:srgbClr val="455F51"/>
                </a:solidFill>
                <a:latin typeface="Arial" panose="020B0604020202020204" pitchFamily="34" charset="0"/>
                <a:cs typeface="Arial" panose="020B0604020202020204" pitchFamily="34" charset="0"/>
              </a:rPr>
              <a:t>Bandura: la teoria </a:t>
            </a:r>
            <a:r>
              <a:rPr lang="it-IT" b="1" dirty="0" smtClean="0">
                <a:solidFill>
                  <a:srgbClr val="455F51"/>
                </a:solidFill>
                <a:latin typeface="Arial" panose="020B0604020202020204" pitchFamily="34" charset="0"/>
                <a:cs typeface="Arial" panose="020B0604020202020204" pitchFamily="34" charset="0"/>
              </a:rPr>
              <a:t>dell’auto-efficacia</a:t>
            </a:r>
            <a:endParaRPr lang="it-IT" dirty="0" smtClean="0">
              <a:solidFill>
                <a:srgbClr val="455F5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17768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2000922"/>
            <a:ext cx="10972799" cy="4518212"/>
          </a:xfrm>
        </p:spPr>
        <p:txBody>
          <a:bodyPr>
            <a:normAutofit lnSpcReduction="10000"/>
          </a:bodyPr>
          <a:lstStyle/>
          <a:p>
            <a:pPr marL="457200" indent="-457200">
              <a:buFont typeface="+mj-lt"/>
              <a:buAutoNum type="alphaUcPeriod" startAt="2"/>
            </a:pPr>
            <a:r>
              <a:rPr lang="it-IT" b="1" dirty="0" smtClean="0">
                <a:latin typeface="Arial" panose="020B0604020202020204" pitchFamily="34" charset="0"/>
                <a:cs typeface="Arial" panose="020B0604020202020204" pitchFamily="34" charset="0"/>
              </a:rPr>
              <a:t>Teorie </a:t>
            </a:r>
            <a:r>
              <a:rPr lang="it-IT" b="1" dirty="0">
                <a:latin typeface="Arial" panose="020B0604020202020204" pitchFamily="34" charset="0"/>
                <a:cs typeface="Arial" panose="020B0604020202020204" pitchFamily="34" charset="0"/>
              </a:rPr>
              <a:t>del contenuto e teorie di processo.</a:t>
            </a:r>
            <a:endParaRPr lang="it-IT" dirty="0">
              <a:latin typeface="Arial" panose="020B0604020202020204" pitchFamily="34" charset="0"/>
              <a:cs typeface="Arial" panose="020B0604020202020204" pitchFamily="34" charset="0"/>
            </a:endParaRPr>
          </a:p>
          <a:p>
            <a:pPr lvl="0"/>
            <a:r>
              <a:rPr lang="it-IT" dirty="0">
                <a:latin typeface="Arial" panose="020B0604020202020204" pitchFamily="34" charset="0"/>
                <a:cs typeface="Arial" panose="020B0604020202020204" pitchFamily="34" charset="0"/>
              </a:rPr>
              <a:t>Le teorie di contenuto definiscono le cause che determinano scoraggiando o promuovendo il comportamento di un individuo; studiano i bisogni che agiscono dall’interno dell’individuo e gli incentivi che operano dall’esterno di questo. Hanno un’impostazione di tipo statico, non spiegano in che modo una persona raggiunge quello che per lei è importante né come il suo comportamento si sviluppa nel tempo.</a:t>
            </a:r>
          </a:p>
          <a:p>
            <a:pPr lvl="0"/>
            <a:r>
              <a:rPr lang="it-IT" dirty="0">
                <a:latin typeface="Arial" panose="020B0604020202020204" pitchFamily="34" charset="0"/>
                <a:cs typeface="Arial" panose="020B0604020202020204" pitchFamily="34" charset="0"/>
              </a:rPr>
              <a:t>Le teorie di processo, invece, si riferiscono al modo in cui il comportamento è attivato, è scelto, mantenuto o cambiato ma non ne precisano le cause. Sono orientate alla comprensione delle modalità con cui la persona interagisce con il contesto, scegliendo e mantenendo una specifica strategia comportamentale</a:t>
            </a:r>
          </a:p>
          <a:p>
            <a:endParaRPr lang="it-IT" dirty="0"/>
          </a:p>
        </p:txBody>
      </p:sp>
      <p:sp>
        <p:nvSpPr>
          <p:cNvPr id="3" name="Titolo 2"/>
          <p:cNvSpPr>
            <a:spLocks noGrp="1"/>
          </p:cNvSpPr>
          <p:nvPr>
            <p:ph type="title"/>
          </p:nvPr>
        </p:nvSpPr>
        <p:spPr/>
        <p:txBody>
          <a:bodyPr>
            <a:normAutofit/>
          </a:bodyPr>
          <a:lstStyle/>
          <a:p>
            <a:r>
              <a:rPr lang="it-IT" sz="4000" b="1" dirty="0">
                <a:latin typeface="Arial" panose="020B0604020202020204" pitchFamily="34" charset="0"/>
                <a:cs typeface="Arial" panose="020B0604020202020204" pitchFamily="34" charset="0"/>
              </a:rPr>
              <a:t>Approcci alle teorie sulla motivazione</a:t>
            </a:r>
          </a:p>
        </p:txBody>
      </p:sp>
    </p:spTree>
    <p:extLst>
      <p:ext uri="{BB962C8B-B14F-4D97-AF65-F5344CB8AC3E}">
        <p14:creationId xmlns:p14="http://schemas.microsoft.com/office/powerpoint/2010/main" val="35610528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07284"/>
            <a:ext cx="10972799" cy="4765637"/>
          </a:xfrm>
        </p:spPr>
        <p:txBody>
          <a:bodyPr>
            <a:normAutofit/>
          </a:bodyPr>
          <a:lstStyle/>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Le </a:t>
            </a:r>
            <a:r>
              <a:rPr lang="it-IT" dirty="0">
                <a:latin typeface="Arial" panose="020B0604020202020204" pitchFamily="34" charset="0"/>
                <a:cs typeface="Arial" panose="020B0604020202020204" pitchFamily="34" charset="0"/>
              </a:rPr>
              <a:t>teorie dell’apprendimento sociale </a:t>
            </a:r>
            <a:endParaRPr lang="it-IT" dirty="0" smtClean="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integrano </a:t>
            </a:r>
            <a:r>
              <a:rPr lang="it-IT" dirty="0">
                <a:latin typeface="Arial" panose="020B0604020202020204" pitchFamily="34" charset="0"/>
                <a:cs typeface="Arial" panose="020B0604020202020204" pitchFamily="34" charset="0"/>
              </a:rPr>
              <a:t>in modo interattivo gli effetti dei </a:t>
            </a:r>
            <a:r>
              <a:rPr lang="it-IT" dirty="0" smtClean="0">
                <a:latin typeface="Arial" panose="020B0604020202020204" pitchFamily="34" charset="0"/>
                <a:cs typeface="Arial" panose="020B0604020202020204" pitchFamily="34" charset="0"/>
              </a:rPr>
              <a:t>dati </a:t>
            </a:r>
            <a:r>
              <a:rPr lang="it-IT" dirty="0">
                <a:latin typeface="Arial" panose="020B0604020202020204" pitchFamily="34" charset="0"/>
                <a:cs typeface="Arial" panose="020B0604020202020204" pitchFamily="34" charset="0"/>
              </a:rPr>
              <a:t>ambientali, </a:t>
            </a:r>
            <a:r>
              <a:rPr lang="it-IT" dirty="0" smtClean="0">
                <a:latin typeface="Arial" panose="020B0604020202020204" pitchFamily="34" charset="0"/>
                <a:cs typeface="Arial" panose="020B0604020202020204" pitchFamily="34" charset="0"/>
              </a:rPr>
              <a:t>delle </a:t>
            </a:r>
            <a:r>
              <a:rPr lang="it-IT" dirty="0">
                <a:latin typeface="Arial" panose="020B0604020202020204" pitchFamily="34" charset="0"/>
                <a:cs typeface="Arial" panose="020B0604020202020204" pitchFamily="34" charset="0"/>
              </a:rPr>
              <a:t>emozioni e </a:t>
            </a:r>
            <a:r>
              <a:rPr lang="it-IT" dirty="0" smtClean="0">
                <a:latin typeface="Arial" panose="020B0604020202020204" pitchFamily="34" charset="0"/>
                <a:cs typeface="Arial" panose="020B0604020202020204" pitchFamily="34" charset="0"/>
              </a:rPr>
              <a:t>dei </a:t>
            </a:r>
            <a:r>
              <a:rPr lang="it-IT" dirty="0">
                <a:latin typeface="Arial" panose="020B0604020202020204" pitchFamily="34" charset="0"/>
                <a:cs typeface="Arial" panose="020B0604020202020204" pitchFamily="34" charset="0"/>
              </a:rPr>
              <a:t>processi cognitivi </a:t>
            </a:r>
            <a:r>
              <a:rPr lang="it-IT" dirty="0" smtClean="0">
                <a:latin typeface="Arial" panose="020B0604020202020204" pitchFamily="34" charset="0"/>
                <a:cs typeface="Arial" panose="020B0604020202020204" pitchFamily="34" charset="0"/>
              </a:rPr>
              <a:t>sul </a:t>
            </a:r>
            <a:r>
              <a:rPr lang="it-IT" dirty="0">
                <a:latin typeface="Arial" panose="020B0604020202020204" pitchFamily="34" charset="0"/>
                <a:cs typeface="Arial" panose="020B0604020202020204" pitchFamily="34" charset="0"/>
              </a:rPr>
              <a:t>comportamento. </a:t>
            </a:r>
          </a:p>
          <a:p>
            <a:r>
              <a:rPr lang="it-IT" dirty="0" smtClean="0">
                <a:latin typeface="Arial" panose="020B0604020202020204" pitchFamily="34" charset="0"/>
                <a:cs typeface="Arial" panose="020B0604020202020204" pitchFamily="34" charset="0"/>
              </a:rPr>
              <a:t>Sottolineano </a:t>
            </a:r>
            <a:r>
              <a:rPr lang="it-IT" dirty="0">
                <a:latin typeface="Arial" panose="020B0604020202020204" pitchFamily="34" charset="0"/>
                <a:cs typeface="Arial" panose="020B0604020202020204" pitchFamily="34" charset="0"/>
              </a:rPr>
              <a:t>il ruolo dei processi cognitivi nella capacità delle persone di costruire la realtà, e di conseguenza di autoregolarsi, apprendendo e mettendo in atto comportamenti adatti alle situazioni che si devono fronteggiare. </a:t>
            </a:r>
            <a:endParaRPr lang="it-IT" dirty="0" smtClean="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I </a:t>
            </a:r>
            <a:r>
              <a:rPr lang="it-IT" dirty="0">
                <a:latin typeface="Arial" panose="020B0604020202020204" pitchFamily="34" charset="0"/>
                <a:cs typeface="Arial" panose="020B0604020202020204" pitchFamily="34" charset="0"/>
              </a:rPr>
              <a:t>comportamenti possono dunque essere acquisiti e cambiati in assenza di un’esperienza diretta, come conseguenza della mediazione cognitiva.</a:t>
            </a:r>
          </a:p>
          <a:p>
            <a:pPr marL="0" indent="0">
              <a:buNone/>
            </a:pPr>
            <a:r>
              <a:rPr lang="it-IT" dirty="0">
                <a:latin typeface="Arial" panose="020B0604020202020204" pitchFamily="34" charset="0"/>
                <a:cs typeface="Arial" panose="020B0604020202020204" pitchFamily="34" charset="0"/>
              </a:rPr>
              <a:t> </a:t>
            </a:r>
          </a:p>
          <a:p>
            <a:endParaRPr lang="it-IT" dirty="0"/>
          </a:p>
        </p:txBody>
      </p:sp>
      <p:sp>
        <p:nvSpPr>
          <p:cNvPr id="3" name="Titolo 2"/>
          <p:cNvSpPr>
            <a:spLocks noGrp="1"/>
          </p:cNvSpPr>
          <p:nvPr>
            <p:ph type="title"/>
          </p:nvPr>
        </p:nvSpPr>
        <p:spPr/>
        <p:txBody>
          <a:bodyPr>
            <a:normAutofit/>
          </a:bodyPr>
          <a:lstStyle/>
          <a:p>
            <a:r>
              <a:rPr lang="it-IT" sz="4000" b="1" dirty="0" smtClean="0">
                <a:latin typeface="Arial" panose="020B0604020202020204" pitchFamily="34" charset="0"/>
                <a:cs typeface="Arial" panose="020B0604020202020204" pitchFamily="34" charset="0"/>
              </a:rPr>
              <a:t>Bandura e la teoria dell’auto-efficacia </a:t>
            </a:r>
            <a:r>
              <a:rPr lang="it-IT" sz="2800" dirty="0" smtClean="0">
                <a:latin typeface="Arial" panose="020B0604020202020204" pitchFamily="34" charset="0"/>
                <a:cs typeface="Arial" panose="020B0604020202020204" pitchFamily="34" charset="0"/>
              </a:rPr>
              <a:t>(rielaborato, da Nota e Soresi, 2000) </a:t>
            </a:r>
            <a:endParaRPr lang="it-IT" sz="2800" dirty="0"/>
          </a:p>
        </p:txBody>
      </p:sp>
    </p:spTree>
    <p:extLst>
      <p:ext uri="{BB962C8B-B14F-4D97-AF65-F5344CB8AC3E}">
        <p14:creationId xmlns:p14="http://schemas.microsoft.com/office/powerpoint/2010/main" val="164129487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07285"/>
            <a:ext cx="10972799" cy="4862456"/>
          </a:xfrm>
        </p:spPr>
        <p:txBody>
          <a:bodyPr/>
          <a:lstStyle/>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Importante </a:t>
            </a:r>
            <a:r>
              <a:rPr lang="it-IT" dirty="0">
                <a:latin typeface="Arial" panose="020B0604020202020204" pitchFamily="34" charset="0"/>
                <a:cs typeface="Arial" panose="020B0604020202020204" pitchFamily="34" charset="0"/>
              </a:rPr>
              <a:t>è </a:t>
            </a:r>
            <a:r>
              <a:rPr lang="it-IT" b="1" dirty="0">
                <a:latin typeface="Arial" panose="020B0604020202020204" pitchFamily="34" charset="0"/>
                <a:cs typeface="Arial" panose="020B0604020202020204" pitchFamily="34" charset="0"/>
              </a:rPr>
              <a:t>il concetto di autoregolazione</a:t>
            </a:r>
            <a:r>
              <a:rPr lang="it-IT" dirty="0">
                <a:latin typeface="Arial" panose="020B0604020202020204" pitchFamily="34" charset="0"/>
                <a:cs typeface="Arial" panose="020B0604020202020204" pitchFamily="34" charset="0"/>
              </a:rPr>
              <a:t>, che comprende tre componenti principali: </a:t>
            </a:r>
          </a:p>
          <a:p>
            <a:r>
              <a:rPr lang="it-IT" dirty="0">
                <a:latin typeface="Arial" panose="020B0604020202020204" pitchFamily="34" charset="0"/>
                <a:cs typeface="Arial" panose="020B0604020202020204" pitchFamily="34" charset="0"/>
              </a:rPr>
              <a:t>l’</a:t>
            </a:r>
            <a:r>
              <a:rPr lang="it-IT" i="1" dirty="0">
                <a:latin typeface="Arial" panose="020B0604020202020204" pitchFamily="34" charset="0"/>
                <a:cs typeface="Arial" panose="020B0604020202020204" pitchFamily="34" charset="0"/>
              </a:rPr>
              <a:t>auto-osservazione</a:t>
            </a:r>
            <a:r>
              <a:rPr lang="it-IT" dirty="0">
                <a:latin typeface="Arial" panose="020B0604020202020204" pitchFamily="34" charset="0"/>
                <a:cs typeface="Arial" panose="020B0604020202020204" pitchFamily="34" charset="0"/>
              </a:rPr>
              <a:t>, cioè l’attenzione selettiva prestata dall’individuo a specifici aspetti del proprio comportamento; </a:t>
            </a:r>
          </a:p>
          <a:p>
            <a:r>
              <a:rPr lang="it-IT" dirty="0">
                <a:latin typeface="Arial" panose="020B0604020202020204" pitchFamily="34" charset="0"/>
                <a:cs typeface="Arial" panose="020B0604020202020204" pitchFamily="34" charset="0"/>
              </a:rPr>
              <a:t>l’</a:t>
            </a:r>
            <a:r>
              <a:rPr lang="it-IT" i="1" dirty="0">
                <a:latin typeface="Arial" panose="020B0604020202020204" pitchFamily="34" charset="0"/>
                <a:cs typeface="Arial" panose="020B0604020202020204" pitchFamily="34" charset="0"/>
              </a:rPr>
              <a:t>autovalutazione</a:t>
            </a:r>
            <a:r>
              <a:rPr lang="it-IT" dirty="0">
                <a:latin typeface="Arial" panose="020B0604020202020204" pitchFamily="34" charset="0"/>
                <a:cs typeface="Arial" panose="020B0604020202020204" pitchFamily="34" charset="0"/>
              </a:rPr>
              <a:t>, mediante la quale le persone confrontano il loro standard di obiettivo desiderato con la prestazione svolta; </a:t>
            </a:r>
          </a:p>
          <a:p>
            <a:r>
              <a:rPr lang="it-IT" dirty="0">
                <a:latin typeface="Arial" panose="020B0604020202020204" pitchFamily="34" charset="0"/>
                <a:cs typeface="Arial" panose="020B0604020202020204" pitchFamily="34" charset="0"/>
              </a:rPr>
              <a:t>le </a:t>
            </a:r>
            <a:r>
              <a:rPr lang="it-IT" i="1" dirty="0">
                <a:latin typeface="Arial" panose="020B0604020202020204" pitchFamily="34" charset="0"/>
                <a:cs typeface="Arial" panose="020B0604020202020204" pitchFamily="34" charset="0"/>
              </a:rPr>
              <a:t>reazioni del sé</a:t>
            </a:r>
            <a:r>
              <a:rPr lang="it-IT" dirty="0">
                <a:latin typeface="Arial" panose="020B0604020202020204" pitchFamily="34" charset="0"/>
                <a:cs typeface="Arial" panose="020B0604020202020204" pitchFamily="34" charset="0"/>
              </a:rPr>
              <a:t>, cioè le risposte interne che vengono poste in essere come conseguenza dell’autovalutazione; sono risposte emotive tanto più intense e rilevanti sul comportamento quanto più ampia è la discrepanza percepita tra obiettivi e prestazione.</a:t>
            </a: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Bandura e la teoria dell’auto-efficacia </a:t>
            </a:r>
            <a:r>
              <a:rPr lang="it-IT" sz="2800" dirty="0">
                <a:latin typeface="Arial" panose="020B0604020202020204" pitchFamily="34" charset="0"/>
                <a:cs typeface="Arial" panose="020B0604020202020204" pitchFamily="34" charset="0"/>
              </a:rPr>
              <a:t>(rielaborato, da Nota e Soresi, 2000) </a:t>
            </a:r>
            <a:endParaRPr lang="it-IT" dirty="0"/>
          </a:p>
        </p:txBody>
      </p:sp>
    </p:spTree>
    <p:extLst>
      <p:ext uri="{BB962C8B-B14F-4D97-AF65-F5344CB8AC3E}">
        <p14:creationId xmlns:p14="http://schemas.microsoft.com/office/powerpoint/2010/main" val="14087621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71831"/>
            <a:ext cx="10972799" cy="4668818"/>
          </a:xfrm>
        </p:spPr>
        <p:txBody>
          <a:bodyPr>
            <a:normAutofit/>
          </a:bodyPr>
          <a:lstStyle/>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Bandura </a:t>
            </a:r>
            <a:r>
              <a:rPr lang="it-IT" dirty="0">
                <a:latin typeface="Arial" panose="020B0604020202020204" pitchFamily="34" charset="0"/>
                <a:cs typeface="Arial" panose="020B0604020202020204" pitchFamily="34" charset="0"/>
              </a:rPr>
              <a:t>ha esteso tale modello fino ad includervi un ulteriore meccanismo di autoregolazione, la </a:t>
            </a:r>
            <a:r>
              <a:rPr lang="it-IT" b="1" dirty="0">
                <a:latin typeface="Arial" panose="020B0604020202020204" pitchFamily="34" charset="0"/>
                <a:cs typeface="Arial" panose="020B0604020202020204" pitchFamily="34" charset="0"/>
              </a:rPr>
              <a:t>self-</a:t>
            </a:r>
            <a:r>
              <a:rPr lang="it-IT" b="1" dirty="0" err="1">
                <a:latin typeface="Arial" panose="020B0604020202020204" pitchFamily="34" charset="0"/>
                <a:cs typeface="Arial" panose="020B0604020202020204" pitchFamily="34" charset="0"/>
              </a:rPr>
              <a:t>efficacy</a:t>
            </a:r>
            <a:r>
              <a:rPr lang="it-IT" dirty="0">
                <a:latin typeface="Arial" panose="020B0604020202020204" pitchFamily="34" charset="0"/>
                <a:cs typeface="Arial" panose="020B0604020202020204" pitchFamily="34" charset="0"/>
              </a:rPr>
              <a:t>, che si riferisce all’aspettativa della persona di riuscire con successo in una particolare attività. </a:t>
            </a:r>
          </a:p>
          <a:p>
            <a:pPr marL="0" indent="0">
              <a:buNone/>
            </a:pPr>
            <a:r>
              <a:rPr lang="it-IT" dirty="0" smtClean="0">
                <a:latin typeface="Arial" panose="020B0604020202020204" pitchFamily="34" charset="0"/>
                <a:cs typeface="Arial" panose="020B0604020202020204" pitchFamily="34" charset="0"/>
              </a:rPr>
              <a:t>La self-</a:t>
            </a:r>
            <a:r>
              <a:rPr lang="it-IT" dirty="0" err="1" smtClean="0">
                <a:latin typeface="Arial" panose="020B0604020202020204" pitchFamily="34" charset="0"/>
                <a:cs typeface="Arial" panose="020B0604020202020204" pitchFamily="34" charset="0"/>
              </a:rPr>
              <a:t>efficacy</a:t>
            </a:r>
            <a:r>
              <a:rPr lang="it-IT" dirty="0" smtClean="0">
                <a:latin typeface="Arial" panose="020B0604020202020204" pitchFamily="34" charset="0"/>
                <a:cs typeface="Arial" panose="020B0604020202020204" pitchFamily="34" charset="0"/>
              </a:rPr>
              <a:t> </a:t>
            </a:r>
            <a:r>
              <a:rPr lang="it-IT" dirty="0">
                <a:latin typeface="Arial" panose="020B0604020202020204" pitchFamily="34" charset="0"/>
                <a:cs typeface="Arial" panose="020B0604020202020204" pitchFamily="34" charset="0"/>
              </a:rPr>
              <a:t>include la valutazione da parte della persona delle proprie abilità e conoscenze nonché della propria adattabilità.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Più </a:t>
            </a:r>
            <a:r>
              <a:rPr lang="it-IT" dirty="0">
                <a:latin typeface="Arial" panose="020B0604020202020204" pitchFamily="34" charset="0"/>
                <a:cs typeface="Arial" panose="020B0604020202020204" pitchFamily="34" charset="0"/>
              </a:rPr>
              <a:t>è forte la </a:t>
            </a:r>
            <a:r>
              <a:rPr lang="it-IT" dirty="0" smtClean="0">
                <a:latin typeface="Arial" panose="020B0604020202020204" pitchFamily="34" charset="0"/>
                <a:cs typeface="Arial" panose="020B0604020202020204" pitchFamily="34" charset="0"/>
              </a:rPr>
              <a:t>self-</a:t>
            </a:r>
            <a:r>
              <a:rPr lang="it-IT" dirty="0" err="1" smtClean="0">
                <a:latin typeface="Arial" panose="020B0604020202020204" pitchFamily="34" charset="0"/>
                <a:cs typeface="Arial" panose="020B0604020202020204" pitchFamily="34" charset="0"/>
              </a:rPr>
              <a:t>efficacy</a:t>
            </a:r>
            <a:r>
              <a:rPr lang="it-IT" dirty="0">
                <a:latin typeface="Arial" panose="020B0604020202020204" pitchFamily="34" charset="0"/>
                <a:cs typeface="Arial" panose="020B0604020202020204" pitchFamily="34" charset="0"/>
              </a:rPr>
              <a:t>, maggiore è l’aspettativa che il comportamento sarà di successo e più alto sarà il </a:t>
            </a:r>
            <a:r>
              <a:rPr lang="it-IT" dirty="0" smtClean="0">
                <a:latin typeface="Arial" panose="020B0604020202020204" pitchFamily="34" charset="0"/>
                <a:cs typeface="Arial" panose="020B0604020202020204" pitchFamily="34" charset="0"/>
              </a:rPr>
              <a:t>livello </a:t>
            </a:r>
            <a:r>
              <a:rPr lang="it-IT" dirty="0">
                <a:latin typeface="Arial" panose="020B0604020202020204" pitchFamily="34" charset="0"/>
                <a:cs typeface="Arial" panose="020B0604020202020204" pitchFamily="34" charset="0"/>
              </a:rPr>
              <a:t>di performance: la persona che si aspetta di realizzare un risultato desiderato farà uno sforzo maggiore e lotterà con successo. Pertanto, i punteggi di self- </a:t>
            </a:r>
            <a:r>
              <a:rPr lang="it-IT" dirty="0" err="1">
                <a:latin typeface="Arial" panose="020B0604020202020204" pitchFamily="34" charset="0"/>
                <a:cs typeface="Arial" panose="020B0604020202020204" pitchFamily="34" charset="0"/>
              </a:rPr>
              <a:t>efficacy</a:t>
            </a:r>
            <a:r>
              <a:rPr lang="it-IT" dirty="0">
                <a:latin typeface="Arial" panose="020B0604020202020204" pitchFamily="34" charset="0"/>
                <a:cs typeface="Arial" panose="020B0604020202020204" pitchFamily="34" charset="0"/>
              </a:rPr>
              <a:t> sembrano essere buoni </a:t>
            </a:r>
            <a:r>
              <a:rPr lang="it-IT" dirty="0" err="1" smtClean="0">
                <a:latin typeface="Arial" panose="020B0604020202020204" pitchFamily="34" charset="0"/>
                <a:cs typeface="Arial" panose="020B0604020202020204" pitchFamily="34" charset="0"/>
              </a:rPr>
              <a:t>predittori</a:t>
            </a:r>
            <a:r>
              <a:rPr lang="it-IT" dirty="0" smtClean="0">
                <a:latin typeface="Arial" panose="020B0604020202020204" pitchFamily="34" charset="0"/>
                <a:cs typeface="Arial" panose="020B0604020202020204" pitchFamily="34" charset="0"/>
              </a:rPr>
              <a:t> </a:t>
            </a:r>
            <a:r>
              <a:rPr lang="it-IT" dirty="0">
                <a:latin typeface="Arial" panose="020B0604020202020204" pitchFamily="34" charset="0"/>
                <a:cs typeface="Arial" panose="020B0604020202020204" pitchFamily="34" charset="0"/>
              </a:rPr>
              <a:t>della performance.</a:t>
            </a: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Bandura e la teoria dell’auto-efficacia </a:t>
            </a:r>
            <a:r>
              <a:rPr lang="it-IT" sz="2800" dirty="0">
                <a:latin typeface="Arial" panose="020B0604020202020204" pitchFamily="34" charset="0"/>
                <a:cs typeface="Arial" panose="020B0604020202020204" pitchFamily="34" charset="0"/>
              </a:rPr>
              <a:t>(rielaborato, da Nota e Soresi, 2000) </a:t>
            </a:r>
            <a:endParaRPr lang="it-IT" dirty="0"/>
          </a:p>
        </p:txBody>
      </p:sp>
    </p:spTree>
    <p:extLst>
      <p:ext uri="{BB962C8B-B14F-4D97-AF65-F5344CB8AC3E}">
        <p14:creationId xmlns:p14="http://schemas.microsoft.com/office/powerpoint/2010/main" val="66426942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18042"/>
            <a:ext cx="10972799" cy="4625789"/>
          </a:xfrm>
        </p:spPr>
        <p:txBody>
          <a:bodyPr>
            <a:normAutofit/>
          </a:bodyPr>
          <a:lstStyle/>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Le </a:t>
            </a:r>
            <a:r>
              <a:rPr lang="it-IT" dirty="0">
                <a:latin typeface="Arial" panose="020B0604020202020204" pitchFamily="34" charset="0"/>
                <a:cs typeface="Arial" panose="020B0604020202020204" pitchFamily="34" charset="0"/>
              </a:rPr>
              <a:t>aspettative sull’efficacia riguardano le credenze sulle capacità dell’individuo  di organizzare e mettere in atto i comportamenti necessari per raggiungere un determinato risultato.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L’auto-efficacia </a:t>
            </a:r>
            <a:r>
              <a:rPr lang="it-IT" dirty="0">
                <a:latin typeface="Arial" panose="020B0604020202020204" pitchFamily="34" charset="0"/>
                <a:cs typeface="Arial" panose="020B0604020202020204" pitchFamily="34" charset="0"/>
              </a:rPr>
              <a:t>è la convinzione delle propria capacità di raggiungere un certo livello di prestazione.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Deriva </a:t>
            </a:r>
            <a:r>
              <a:rPr lang="it-IT" dirty="0">
                <a:latin typeface="Arial" panose="020B0604020202020204" pitchFamily="34" charset="0"/>
                <a:cs typeface="Arial" panose="020B0604020202020204" pitchFamily="34" charset="0"/>
              </a:rPr>
              <a:t>dalle convinzioni che la persona possiede a proposito delle proprie capacità di produrre le azioni necessarie per gestire adeguatamente le situazioni, in modo da raggiungere risultati prefissati e desiderabili. </a:t>
            </a:r>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Bandura e la teoria dell’auto-efficacia </a:t>
            </a:r>
            <a:r>
              <a:rPr lang="it-IT" sz="2800" dirty="0">
                <a:latin typeface="Arial" panose="020B0604020202020204" pitchFamily="34" charset="0"/>
                <a:cs typeface="Arial" panose="020B0604020202020204" pitchFamily="34" charset="0"/>
              </a:rPr>
              <a:t>(rielaborato, da Nota e Soresi, 2000) </a:t>
            </a:r>
            <a:endParaRPr lang="it-IT" dirty="0"/>
          </a:p>
        </p:txBody>
      </p:sp>
    </p:spTree>
    <p:extLst>
      <p:ext uri="{BB962C8B-B14F-4D97-AF65-F5344CB8AC3E}">
        <p14:creationId xmlns:p14="http://schemas.microsoft.com/office/powerpoint/2010/main" val="311587312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lstStyle/>
          <a:p>
            <a:pPr marL="0" lvl="0" indent="0">
              <a:buClr>
                <a:srgbClr val="549E39"/>
              </a:buClr>
              <a:buNone/>
            </a:pPr>
            <a:r>
              <a:rPr lang="it-IT" b="1" dirty="0">
                <a:solidFill>
                  <a:srgbClr val="455F51"/>
                </a:solidFill>
                <a:latin typeface="Arial" panose="020B0604020202020204" pitchFamily="34" charset="0"/>
                <a:cs typeface="Arial" panose="020B0604020202020204" pitchFamily="34" charset="0"/>
              </a:rPr>
              <a:t>L’</a:t>
            </a:r>
            <a:r>
              <a:rPr lang="it-IT" b="1" dirty="0" err="1">
                <a:solidFill>
                  <a:srgbClr val="455F51"/>
                </a:solidFill>
                <a:latin typeface="Arial" panose="020B0604020202020204" pitchFamily="34" charset="0"/>
                <a:cs typeface="Arial" panose="020B0604020202020204" pitchFamily="34" charset="0"/>
              </a:rPr>
              <a:t>autoeficacia</a:t>
            </a:r>
            <a:r>
              <a:rPr lang="it-IT" b="1" dirty="0">
                <a:solidFill>
                  <a:srgbClr val="455F51"/>
                </a:solidFill>
                <a:latin typeface="Arial" panose="020B0604020202020204" pitchFamily="34" charset="0"/>
                <a:cs typeface="Arial" panose="020B0604020202020204" pitchFamily="34" charset="0"/>
              </a:rPr>
              <a:t> è stata definita come: </a:t>
            </a:r>
            <a:endParaRPr lang="it-IT" b="1" dirty="0" smtClean="0">
              <a:solidFill>
                <a:srgbClr val="455F51"/>
              </a:solidFill>
              <a:latin typeface="Arial" panose="020B0604020202020204" pitchFamily="34" charset="0"/>
              <a:cs typeface="Arial" panose="020B0604020202020204" pitchFamily="34" charset="0"/>
            </a:endParaRPr>
          </a:p>
          <a:p>
            <a:pPr>
              <a:buClr>
                <a:srgbClr val="549E39"/>
              </a:buClr>
            </a:pPr>
            <a:r>
              <a:rPr lang="it-IT" b="1" dirty="0" smtClean="0">
                <a:solidFill>
                  <a:srgbClr val="455F51"/>
                </a:solidFill>
                <a:latin typeface="Arial" panose="020B0604020202020204" pitchFamily="34" charset="0"/>
                <a:cs typeface="Arial" panose="020B0604020202020204" pitchFamily="34" charset="0"/>
              </a:rPr>
              <a:t>“</a:t>
            </a:r>
            <a:r>
              <a:rPr lang="it-IT" dirty="0">
                <a:solidFill>
                  <a:srgbClr val="455F51"/>
                </a:solidFill>
                <a:latin typeface="Arial" panose="020B0604020202020204" pitchFamily="34" charset="0"/>
                <a:cs typeface="Arial" panose="020B0604020202020204" pitchFamily="34" charset="0"/>
              </a:rPr>
              <a:t>Credenze nutrite dalla persona a proposito delle proprie capacità di attuare i comportamenti necessari per raggiungere i determinati risultati e obiettivi” (Bandura, 1977);</a:t>
            </a:r>
          </a:p>
          <a:p>
            <a:pPr lvl="0">
              <a:buClr>
                <a:srgbClr val="549E39"/>
              </a:buClr>
            </a:pPr>
            <a:r>
              <a:rPr lang="it-IT" dirty="0">
                <a:solidFill>
                  <a:srgbClr val="455F51"/>
                </a:solidFill>
                <a:latin typeface="Arial" panose="020B0604020202020204" pitchFamily="34" charset="0"/>
                <a:cs typeface="Arial" panose="020B0604020202020204" pitchFamily="34" charset="0"/>
              </a:rPr>
              <a:t>“Credenze delle persone a proposito delle proprie capacità di esercitare un controllo sugli eventi che riguardano la vita” (Bandura, 1989);</a:t>
            </a:r>
          </a:p>
          <a:p>
            <a:pPr lvl="0">
              <a:buClr>
                <a:srgbClr val="549E39"/>
              </a:buClr>
            </a:pPr>
            <a:r>
              <a:rPr lang="it-IT" dirty="0">
                <a:solidFill>
                  <a:srgbClr val="455F51"/>
                </a:solidFill>
                <a:latin typeface="Arial" panose="020B0604020202020204" pitchFamily="34" charset="0"/>
                <a:cs typeface="Arial" panose="020B0604020202020204" pitchFamily="34" charset="0"/>
              </a:rPr>
              <a:t>“Credenze nei confronti delle proprie capacità di aumentare i livelli di  motivazione, di attivare risorse cognitive e di eseguire le azioni necessarie per esercitare un controllo sulle risorse di un compito” (Bandura, 1990</a:t>
            </a:r>
            <a:r>
              <a:rPr lang="it-IT" dirty="0" smtClean="0">
                <a:solidFill>
                  <a:srgbClr val="455F51"/>
                </a:solidFill>
                <a:latin typeface="Arial" panose="020B0604020202020204" pitchFamily="34" charset="0"/>
                <a:cs typeface="Arial" panose="020B0604020202020204" pitchFamily="34" charset="0"/>
              </a:rPr>
              <a:t>)</a:t>
            </a:r>
            <a:r>
              <a:rPr lang="it-IT" dirty="0">
                <a:solidFill>
                  <a:srgbClr val="455F51"/>
                </a:solidFill>
                <a:latin typeface="Arial" panose="020B0604020202020204" pitchFamily="34" charset="0"/>
                <a:cs typeface="Arial" panose="020B0604020202020204" pitchFamily="34" charset="0"/>
              </a:rPr>
              <a:t> </a:t>
            </a:r>
          </a:p>
          <a:p>
            <a:pPr lvl="0">
              <a:buClr>
                <a:srgbClr val="549E39"/>
              </a:buClr>
            </a:pPr>
            <a:r>
              <a:rPr lang="it-IT" dirty="0">
                <a:solidFill>
                  <a:srgbClr val="455F51"/>
                </a:solidFill>
                <a:latin typeface="Arial" panose="020B0604020202020204" pitchFamily="34" charset="0"/>
                <a:cs typeface="Arial" panose="020B0604020202020204" pitchFamily="34" charset="0"/>
              </a:rPr>
              <a:t>L’auto-efficacia non è una caratteristica stabile e generale della personalità, ma è un forte </a:t>
            </a:r>
            <a:r>
              <a:rPr lang="it-IT" dirty="0" err="1">
                <a:solidFill>
                  <a:srgbClr val="455F51"/>
                </a:solidFill>
                <a:latin typeface="Arial" panose="020B0604020202020204" pitchFamily="34" charset="0"/>
                <a:cs typeface="Arial" panose="020B0604020202020204" pitchFamily="34" charset="0"/>
              </a:rPr>
              <a:t>predittore</a:t>
            </a:r>
            <a:r>
              <a:rPr lang="it-IT" dirty="0">
                <a:solidFill>
                  <a:srgbClr val="455F51"/>
                </a:solidFill>
                <a:latin typeface="Arial" panose="020B0604020202020204" pitchFamily="34" charset="0"/>
                <a:cs typeface="Arial" panose="020B0604020202020204" pitchFamily="34" charset="0"/>
              </a:rPr>
              <a:t> del comportamento e della performance.</a:t>
            </a:r>
          </a:p>
          <a:p>
            <a:pPr marL="0" lvl="0" indent="0">
              <a:buClr>
                <a:srgbClr val="549E39"/>
              </a:buClr>
              <a:buNone/>
            </a:pPr>
            <a:endParaRPr lang="it-IT" sz="2000" dirty="0">
              <a:solidFill>
                <a:srgbClr val="455F51"/>
              </a:solidFill>
            </a:endParaRP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Bandura e la teoria dell’auto-efficacia </a:t>
            </a:r>
            <a:r>
              <a:rPr lang="it-IT" sz="2800" dirty="0">
                <a:latin typeface="Arial" panose="020B0604020202020204" pitchFamily="34" charset="0"/>
                <a:cs typeface="Arial" panose="020B0604020202020204" pitchFamily="34" charset="0"/>
              </a:rPr>
              <a:t>(rielaborato, da Nota e Soresi, 2000) </a:t>
            </a:r>
            <a:endParaRPr lang="it-IT" dirty="0"/>
          </a:p>
        </p:txBody>
      </p:sp>
    </p:spTree>
    <p:extLst>
      <p:ext uri="{BB962C8B-B14F-4D97-AF65-F5344CB8AC3E}">
        <p14:creationId xmlns:p14="http://schemas.microsoft.com/office/powerpoint/2010/main" val="188875444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18042"/>
            <a:ext cx="10972799" cy="4851699"/>
          </a:xfrm>
        </p:spPr>
        <p:txBody>
          <a:bodyPr>
            <a:normAutofit/>
          </a:bodyPr>
          <a:lstStyle/>
          <a:p>
            <a:pPr marL="0" indent="0">
              <a:spcAft>
                <a:spcPts val="0"/>
              </a:spcAft>
              <a:buNone/>
            </a:pPr>
            <a:endParaRPr lang="it-IT" dirty="0" smtClean="0">
              <a:latin typeface="Arial" panose="020B0604020202020204" pitchFamily="34" charset="0"/>
              <a:ea typeface="Times New Roman" panose="02020603050405020304" pitchFamily="18" charset="0"/>
              <a:cs typeface="Times New Roman" panose="02020603050405020304" pitchFamily="18" charset="0"/>
            </a:endParaRPr>
          </a:p>
          <a:p>
            <a:pPr marL="0" indent="0">
              <a:spcAft>
                <a:spcPts val="0"/>
              </a:spcAft>
              <a:buNone/>
            </a:pPr>
            <a:r>
              <a:rPr lang="it-IT" dirty="0" smtClean="0">
                <a:latin typeface="Arial" panose="020B0604020202020204" pitchFamily="34" charset="0"/>
                <a:ea typeface="Times New Roman" panose="02020603050405020304" pitchFamily="18" charset="0"/>
                <a:cs typeface="Times New Roman" panose="02020603050405020304" pitchFamily="18" charset="0"/>
              </a:rPr>
              <a:t>Le </a:t>
            </a:r>
            <a:r>
              <a:rPr lang="it-IT" dirty="0">
                <a:latin typeface="Arial" panose="020B0604020202020204" pitchFamily="34" charset="0"/>
                <a:ea typeface="Times New Roman" panose="02020603050405020304" pitchFamily="18" charset="0"/>
                <a:cs typeface="Times New Roman" panose="02020603050405020304" pitchFamily="18" charset="0"/>
              </a:rPr>
              <a:t>aspettative di </a:t>
            </a:r>
            <a:r>
              <a:rPr lang="it-IT" dirty="0" smtClean="0">
                <a:latin typeface="Arial" panose="020B0604020202020204" pitchFamily="34" charset="0"/>
                <a:ea typeface="Times New Roman" panose="02020603050405020304" pitchFamily="18" charset="0"/>
                <a:cs typeface="Times New Roman" panose="02020603050405020304" pitchFamily="18" charset="0"/>
              </a:rPr>
              <a:t>auto-efficacia  </a:t>
            </a:r>
            <a:r>
              <a:rPr lang="it-IT" dirty="0">
                <a:latin typeface="Arial" panose="020B0604020202020204" pitchFamily="34" charset="0"/>
                <a:ea typeface="Times New Roman" panose="02020603050405020304" pitchFamily="18" charset="0"/>
                <a:cs typeface="Times New Roman" panose="02020603050405020304" pitchFamily="18" charset="0"/>
              </a:rPr>
              <a:t>fanno riferimento al compito e </a:t>
            </a:r>
            <a:r>
              <a:rPr lang="it-IT" b="1" dirty="0">
                <a:latin typeface="Arial" panose="020B0604020202020204" pitchFamily="34" charset="0"/>
                <a:ea typeface="Times New Roman" panose="02020603050405020304" pitchFamily="18" charset="0"/>
                <a:cs typeface="Times New Roman" panose="02020603050405020304" pitchFamily="18" charset="0"/>
              </a:rPr>
              <a:t>si distingue dai costrutti di autostima e dalle credenze relative a se stessi</a:t>
            </a:r>
            <a:r>
              <a:rPr lang="it-IT" dirty="0">
                <a:latin typeface="Arial" panose="020B0604020202020204" pitchFamily="34" charset="0"/>
                <a:ea typeface="Times New Roman" panose="02020603050405020304" pitchFamily="18" charset="0"/>
                <a:cs typeface="Times New Roman" panose="02020603050405020304" pitchFamily="18" charset="0"/>
              </a:rPr>
              <a:t>, che sono invece valutazioni globali che il soggetto formula su di sé. </a:t>
            </a:r>
            <a:endParaRPr lang="it-IT" dirty="0" smtClean="0">
              <a:latin typeface="Arial" panose="020B0604020202020204" pitchFamily="34" charset="0"/>
              <a:ea typeface="Times New Roman" panose="02020603050405020304" pitchFamily="18" charset="0"/>
              <a:cs typeface="Times New Roman" panose="02020603050405020304" pitchFamily="18" charset="0"/>
            </a:endParaRPr>
          </a:p>
          <a:p>
            <a:pPr marL="0" indent="0">
              <a:spcAft>
                <a:spcPts val="0"/>
              </a:spcAft>
              <a:buNone/>
            </a:pPr>
            <a:r>
              <a:rPr lang="it-IT" dirty="0" smtClean="0">
                <a:latin typeface="Arial" panose="020B0604020202020204" pitchFamily="34" charset="0"/>
                <a:ea typeface="Times New Roman" panose="02020603050405020304" pitchFamily="18" charset="0"/>
                <a:cs typeface="Times New Roman" panose="02020603050405020304" pitchFamily="18" charset="0"/>
              </a:rPr>
              <a:t>Infatti</a:t>
            </a:r>
            <a:r>
              <a:rPr lang="it-IT" dirty="0">
                <a:latin typeface="Arial" panose="020B0604020202020204" pitchFamily="34" charset="0"/>
                <a:ea typeface="Times New Roman" panose="02020603050405020304" pitchFamily="18" charset="0"/>
                <a:cs typeface="Times New Roman" panose="02020603050405020304" pitchFamily="18" charset="0"/>
              </a:rPr>
              <a:t>, ognuno di noi ha una rete molto articolata di convinzioni che vengono regolate continuamente tenendo conto della qualità e del livello delle prestazioni proprie e altrui.</a:t>
            </a:r>
            <a:endParaRPr lang="it-IT" sz="2000" dirty="0">
              <a:latin typeface="Times New Roman" panose="02020603050405020304" pitchFamily="18" charset="0"/>
              <a:ea typeface="Times New Roman" panose="02020603050405020304" pitchFamily="18" charset="0"/>
            </a:endParaRPr>
          </a:p>
          <a:p>
            <a:pPr marL="0" marR="180340" indent="0">
              <a:spcAft>
                <a:spcPts val="0"/>
              </a:spcAft>
              <a:buNone/>
            </a:pPr>
            <a:r>
              <a:rPr lang="it-IT" dirty="0">
                <a:latin typeface="Arial" panose="020B0604020202020204" pitchFamily="34" charset="0"/>
                <a:ea typeface="Times New Roman" panose="02020603050405020304" pitchFamily="18" charset="0"/>
                <a:cs typeface="ArialMT"/>
              </a:rPr>
              <a:t>L’autoefficacia si riferisce ai </a:t>
            </a:r>
            <a:r>
              <a:rPr lang="it-IT" b="1" dirty="0">
                <a:latin typeface="Arial" panose="020B0604020202020204" pitchFamily="34" charset="0"/>
                <a:ea typeface="Times New Roman" panose="02020603050405020304" pitchFamily="18" charset="0"/>
                <a:cs typeface="ArialMT"/>
              </a:rPr>
              <a:t>giudizi</a:t>
            </a:r>
            <a:r>
              <a:rPr lang="it-IT" dirty="0">
                <a:latin typeface="Arial" panose="020B0604020202020204" pitchFamily="34" charset="0"/>
                <a:ea typeface="Times New Roman" panose="02020603050405020304" pitchFamily="18" charset="0"/>
                <a:cs typeface="ArialMT"/>
              </a:rPr>
              <a:t> in merito alle capacità di eseguire </a:t>
            </a:r>
            <a:r>
              <a:rPr lang="it-IT" b="1" dirty="0">
                <a:latin typeface="Arial" panose="020B0604020202020204" pitchFamily="34" charset="0"/>
                <a:ea typeface="Times New Roman" panose="02020603050405020304" pitchFamily="18" charset="0"/>
                <a:cs typeface="ArialMT"/>
              </a:rPr>
              <a:t>determinate attività</a:t>
            </a:r>
            <a:r>
              <a:rPr lang="it-IT" dirty="0">
                <a:latin typeface="Arial" panose="020B0604020202020204" pitchFamily="34" charset="0"/>
                <a:ea typeface="Times New Roman" panose="02020603050405020304" pitchFamily="18" charset="0"/>
                <a:cs typeface="ArialMT"/>
              </a:rPr>
              <a:t>, più che a qualità personali quali le caratteristiche fisiche o i tratti psicologici;</a:t>
            </a:r>
            <a:endParaRPr lang="it-IT" sz="2000" dirty="0">
              <a:latin typeface="Times New Roman" panose="02020603050405020304" pitchFamily="18" charset="0"/>
              <a:ea typeface="Times New Roman" panose="02020603050405020304" pitchFamily="18" charset="0"/>
            </a:endParaRPr>
          </a:p>
          <a:p>
            <a:pPr marL="0" marR="180340" indent="0">
              <a:spcAft>
                <a:spcPts val="0"/>
              </a:spcAft>
              <a:buNone/>
            </a:pPr>
            <a:r>
              <a:rPr lang="it-IT" dirty="0">
                <a:latin typeface="Arial" panose="020B0604020202020204" pitchFamily="34" charset="0"/>
                <a:ea typeface="Times New Roman" panose="02020603050405020304" pitchFamily="18" charset="0"/>
                <a:cs typeface="ArialMT"/>
              </a:rPr>
              <a:t>Le convinzioni di autoefficacia sono </a:t>
            </a:r>
            <a:r>
              <a:rPr lang="it-IT" b="1" dirty="0">
                <a:latin typeface="Arial" panose="020B0604020202020204" pitchFamily="34" charset="0"/>
                <a:ea typeface="Times New Roman" panose="02020603050405020304" pitchFamily="18" charset="0"/>
                <a:cs typeface="ArialMT"/>
              </a:rPr>
              <a:t>multidimensionali</a:t>
            </a:r>
            <a:r>
              <a:rPr lang="it-IT" dirty="0">
                <a:latin typeface="Arial" panose="020B0604020202020204" pitchFamily="34" charset="0"/>
                <a:ea typeface="Times New Roman" panose="02020603050405020304" pitchFamily="18" charset="0"/>
                <a:cs typeface="ArialMT"/>
              </a:rPr>
              <a:t> (si riferiscono a ambiti di funzionamento diversi)</a:t>
            </a:r>
            <a:endParaRPr lang="it-IT" sz="2000" dirty="0">
              <a:latin typeface="Times New Roman" panose="02020603050405020304" pitchFamily="18" charset="0"/>
              <a:ea typeface="Times New Roman" panose="02020603050405020304" pitchFamily="18" charset="0"/>
            </a:endParaRPr>
          </a:p>
          <a:p>
            <a:endParaRPr lang="it-IT" dirty="0"/>
          </a:p>
        </p:txBody>
      </p:sp>
      <p:sp>
        <p:nvSpPr>
          <p:cNvPr id="3" name="Titolo 2"/>
          <p:cNvSpPr>
            <a:spLocks noGrp="1"/>
          </p:cNvSpPr>
          <p:nvPr>
            <p:ph type="title"/>
          </p:nvPr>
        </p:nvSpPr>
        <p:spPr/>
        <p:txBody>
          <a:bodyPr>
            <a:normAutofit/>
          </a:bodyPr>
          <a:lstStyle/>
          <a:p>
            <a:r>
              <a:rPr lang="it-IT" sz="4000" b="1" dirty="0">
                <a:latin typeface="Arial" panose="020B0604020202020204" pitchFamily="34" charset="0"/>
                <a:cs typeface="Arial" panose="020B0604020202020204" pitchFamily="34" charset="0"/>
              </a:rPr>
              <a:t>Bandura e la teoria dell’auto-efficacia </a:t>
            </a:r>
            <a:r>
              <a:rPr lang="it-IT" sz="2800" dirty="0">
                <a:latin typeface="Arial" panose="020B0604020202020204" pitchFamily="34" charset="0"/>
                <a:cs typeface="Arial" panose="020B0604020202020204" pitchFamily="34" charset="0"/>
              </a:rPr>
              <a:t>(rielaborato, da Nota e Soresi, 2000) </a:t>
            </a:r>
            <a:endParaRPr lang="it-IT" dirty="0"/>
          </a:p>
        </p:txBody>
      </p:sp>
    </p:spTree>
    <p:extLst>
      <p:ext uri="{BB962C8B-B14F-4D97-AF65-F5344CB8AC3E}">
        <p14:creationId xmlns:p14="http://schemas.microsoft.com/office/powerpoint/2010/main" val="170086685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lstStyle/>
          <a:p>
            <a:pPr marL="0" marR="180340" lvl="0" indent="0">
              <a:buClr>
                <a:srgbClr val="549E39"/>
              </a:buClr>
              <a:buNone/>
            </a:pPr>
            <a:r>
              <a:rPr lang="it-IT" dirty="0" smtClean="0">
                <a:solidFill>
                  <a:srgbClr val="455F51"/>
                </a:solidFill>
                <a:latin typeface="Arial" panose="020B0604020202020204" pitchFamily="34" charset="0"/>
                <a:ea typeface="Times New Roman" panose="02020603050405020304" pitchFamily="18" charset="0"/>
                <a:cs typeface="ArialMT"/>
              </a:rPr>
              <a:t>Le </a:t>
            </a:r>
            <a:r>
              <a:rPr lang="it-IT" dirty="0">
                <a:solidFill>
                  <a:srgbClr val="455F51"/>
                </a:solidFill>
                <a:latin typeface="Arial" panose="020B0604020202020204" pitchFamily="34" charset="0"/>
                <a:ea typeface="Times New Roman" panose="02020603050405020304" pitchFamily="18" charset="0"/>
                <a:cs typeface="ArialMT"/>
              </a:rPr>
              <a:t>misure dell’autoefficacia </a:t>
            </a:r>
            <a:endParaRPr lang="it-IT" dirty="0" smtClean="0">
              <a:solidFill>
                <a:srgbClr val="455F51"/>
              </a:solidFill>
              <a:latin typeface="Arial" panose="020B0604020202020204" pitchFamily="34" charset="0"/>
              <a:ea typeface="Times New Roman" panose="02020603050405020304" pitchFamily="18" charset="0"/>
              <a:cs typeface="ArialMT"/>
            </a:endParaRPr>
          </a:p>
          <a:p>
            <a:pPr marR="180340" lvl="0">
              <a:buClr>
                <a:srgbClr val="549E39"/>
              </a:buClr>
              <a:buFont typeface="Courier New" panose="02070309020205020404" pitchFamily="49" charset="0"/>
              <a:buChar char="o"/>
            </a:pPr>
            <a:r>
              <a:rPr lang="it-IT" dirty="0" smtClean="0">
                <a:solidFill>
                  <a:srgbClr val="455F51"/>
                </a:solidFill>
                <a:latin typeface="Arial" panose="020B0604020202020204" pitchFamily="34" charset="0"/>
                <a:ea typeface="Times New Roman" panose="02020603050405020304" pitchFamily="18" charset="0"/>
                <a:cs typeface="ArialMT"/>
              </a:rPr>
              <a:t>sono </a:t>
            </a:r>
            <a:r>
              <a:rPr lang="it-IT" b="1" dirty="0">
                <a:solidFill>
                  <a:srgbClr val="455F51"/>
                </a:solidFill>
                <a:latin typeface="Arial" panose="020B0604020202020204" pitchFamily="34" charset="0"/>
                <a:ea typeface="Times New Roman" panose="02020603050405020304" pitchFamily="18" charset="0"/>
                <a:cs typeface="ArialMT"/>
              </a:rPr>
              <a:t>contesto-dipendenti</a:t>
            </a:r>
            <a:r>
              <a:rPr lang="it-IT" dirty="0">
                <a:solidFill>
                  <a:srgbClr val="455F51"/>
                </a:solidFill>
                <a:latin typeface="Arial" panose="020B0604020202020204" pitchFamily="34" charset="0"/>
                <a:ea typeface="Times New Roman" panose="02020603050405020304" pitchFamily="18" charset="0"/>
                <a:cs typeface="ArialMT"/>
              </a:rPr>
              <a:t> (contesto competitivo vs </a:t>
            </a:r>
            <a:r>
              <a:rPr lang="it-IT" dirty="0" smtClean="0">
                <a:solidFill>
                  <a:srgbClr val="455F51"/>
                </a:solidFill>
                <a:latin typeface="Arial" panose="020B0604020202020204" pitchFamily="34" charset="0"/>
                <a:ea typeface="Times New Roman" panose="02020603050405020304" pitchFamily="18" charset="0"/>
                <a:cs typeface="ArialMT"/>
              </a:rPr>
              <a:t>cooperativo,</a:t>
            </a:r>
          </a:p>
          <a:p>
            <a:pPr marR="180340" lvl="0">
              <a:buClr>
                <a:srgbClr val="549E39"/>
              </a:buClr>
              <a:buFont typeface="Courier New" panose="02070309020205020404" pitchFamily="49" charset="0"/>
              <a:buChar char="o"/>
            </a:pPr>
            <a:r>
              <a:rPr lang="it-IT" dirty="0" smtClean="0">
                <a:solidFill>
                  <a:srgbClr val="455F51"/>
                </a:solidFill>
                <a:latin typeface="Arial" panose="020B0604020202020204" pitchFamily="34" charset="0"/>
                <a:ea typeface="Times New Roman" panose="02020603050405020304" pitchFamily="18" charset="0"/>
                <a:cs typeface="ArialMT"/>
              </a:rPr>
              <a:t>dipendono </a:t>
            </a:r>
            <a:r>
              <a:rPr lang="it-IT" dirty="0">
                <a:solidFill>
                  <a:srgbClr val="455F51"/>
                </a:solidFill>
                <a:latin typeface="Arial" panose="020B0604020202020204" pitchFamily="34" charset="0"/>
                <a:ea typeface="Times New Roman" panose="02020603050405020304" pitchFamily="18" charset="0"/>
                <a:cs typeface="ArialMT"/>
              </a:rPr>
              <a:t>da un </a:t>
            </a:r>
            <a:r>
              <a:rPr lang="it-IT" b="1" dirty="0">
                <a:solidFill>
                  <a:srgbClr val="455F51"/>
                </a:solidFill>
                <a:latin typeface="Arial" panose="020B0604020202020204" pitchFamily="34" charset="0"/>
                <a:ea typeface="Times New Roman" panose="02020603050405020304" pitchFamily="18" charset="0"/>
                <a:cs typeface="ArialMT"/>
              </a:rPr>
              <a:t>criterio di prestazione</a:t>
            </a:r>
            <a:r>
              <a:rPr lang="it-IT" dirty="0">
                <a:solidFill>
                  <a:srgbClr val="455F51"/>
                </a:solidFill>
                <a:latin typeface="Arial" panose="020B0604020202020204" pitchFamily="34" charset="0"/>
                <a:ea typeface="Times New Roman" panose="02020603050405020304" pitchFamily="18" charset="0"/>
                <a:cs typeface="ArialMT"/>
              </a:rPr>
              <a:t> basato sul successo nel risolvere un problema piuttosto che da criteri </a:t>
            </a:r>
            <a:r>
              <a:rPr lang="it-IT" dirty="0" smtClean="0">
                <a:solidFill>
                  <a:srgbClr val="455F51"/>
                </a:solidFill>
                <a:latin typeface="Arial" panose="020B0604020202020204" pitchFamily="34" charset="0"/>
                <a:ea typeface="Times New Roman" panose="02020603050405020304" pitchFamily="18" charset="0"/>
                <a:cs typeface="ArialMT"/>
              </a:rPr>
              <a:t>normativi.</a:t>
            </a:r>
            <a:endParaRPr lang="it-IT" dirty="0">
              <a:solidFill>
                <a:srgbClr val="455F51"/>
              </a:solidFill>
              <a:latin typeface="Times New Roman" panose="02020603050405020304" pitchFamily="18" charset="0"/>
              <a:ea typeface="Times New Roman" panose="02020603050405020304" pitchFamily="18" charset="0"/>
            </a:endParaRPr>
          </a:p>
          <a:p>
            <a:pPr marL="0" marR="180340" lvl="0" indent="0">
              <a:buClr>
                <a:srgbClr val="549E39"/>
              </a:buClr>
              <a:buNone/>
            </a:pPr>
            <a:endParaRPr lang="it-IT" dirty="0" smtClean="0">
              <a:solidFill>
                <a:srgbClr val="455F51"/>
              </a:solidFill>
              <a:latin typeface="Arial" panose="020B0604020202020204" pitchFamily="34" charset="0"/>
              <a:ea typeface="Times New Roman" panose="02020603050405020304" pitchFamily="18" charset="0"/>
              <a:cs typeface="ArialMT"/>
            </a:endParaRPr>
          </a:p>
          <a:p>
            <a:pPr marR="180340">
              <a:buClr>
                <a:srgbClr val="549E39"/>
              </a:buClr>
            </a:pPr>
            <a:r>
              <a:rPr lang="it-IT" dirty="0" smtClean="0">
                <a:solidFill>
                  <a:srgbClr val="455F51"/>
                </a:solidFill>
                <a:latin typeface="Arial" panose="020B0604020202020204" pitchFamily="34" charset="0"/>
                <a:ea typeface="Times New Roman" panose="02020603050405020304" pitchFamily="18" charset="0"/>
                <a:cs typeface="ArialMT"/>
              </a:rPr>
              <a:t>L’autoefficacia </a:t>
            </a:r>
            <a:r>
              <a:rPr lang="it-IT" b="1" u="sng" dirty="0">
                <a:solidFill>
                  <a:srgbClr val="455F51"/>
                </a:solidFill>
                <a:latin typeface="Arial" panose="020B0604020202020204" pitchFamily="34" charset="0"/>
                <a:ea typeface="Times New Roman" panose="02020603050405020304" pitchFamily="18" charset="0"/>
                <a:cs typeface="ArialMT"/>
              </a:rPr>
              <a:t>non è</a:t>
            </a:r>
            <a:r>
              <a:rPr lang="it-IT" dirty="0">
                <a:solidFill>
                  <a:srgbClr val="455F51"/>
                </a:solidFill>
                <a:latin typeface="Arial" panose="020B0604020202020204" pitchFamily="34" charset="0"/>
                <a:ea typeface="Times New Roman" panose="02020603050405020304" pitchFamily="18" charset="0"/>
                <a:cs typeface="ArialMT"/>
              </a:rPr>
              <a:t> un </a:t>
            </a:r>
            <a:r>
              <a:rPr lang="it-IT" dirty="0" err="1">
                <a:solidFill>
                  <a:srgbClr val="455F51"/>
                </a:solidFill>
                <a:latin typeface="Arial" panose="020B0604020202020204" pitchFamily="34" charset="0"/>
                <a:ea typeface="Times New Roman" panose="02020603050405020304" pitchFamily="18" charset="0"/>
                <a:cs typeface="ArialMT"/>
              </a:rPr>
              <a:t>predittore</a:t>
            </a:r>
            <a:r>
              <a:rPr lang="it-IT" dirty="0">
                <a:solidFill>
                  <a:srgbClr val="455F51"/>
                </a:solidFill>
                <a:latin typeface="Arial" panose="020B0604020202020204" pitchFamily="34" charset="0"/>
                <a:ea typeface="Times New Roman" panose="02020603050405020304" pitchFamily="18" charset="0"/>
                <a:cs typeface="ArialMT"/>
              </a:rPr>
              <a:t> inerte delle prestazioni future; essa si ripercuote sui processi di pensiero, sul livello e la persistenza della motivazione e sugli stati affettivi, che contribuiscono in modo rilevante alle prestazioni realizzate: le persone non provano </a:t>
            </a:r>
            <a:r>
              <a:rPr lang="it-IT" dirty="0" smtClean="0">
                <a:solidFill>
                  <a:srgbClr val="455F51"/>
                </a:solidFill>
                <a:latin typeface="Arial" panose="020B0604020202020204" pitchFamily="34" charset="0"/>
                <a:ea typeface="Times New Roman" panose="02020603050405020304" pitchFamily="18" charset="0"/>
                <a:cs typeface="ArialMT"/>
              </a:rPr>
              <a:t>neppure, </a:t>
            </a:r>
            <a:r>
              <a:rPr lang="it-IT" dirty="0">
                <a:solidFill>
                  <a:srgbClr val="455F51"/>
                </a:solidFill>
                <a:latin typeface="Arial" panose="020B0604020202020204" pitchFamily="34" charset="0"/>
                <a:ea typeface="Times New Roman" panose="02020603050405020304" pitchFamily="18" charset="0"/>
                <a:cs typeface="ArialMT"/>
              </a:rPr>
              <a:t>se ritengono di non essere capaci, ma quando sono convinte di esserlo il loro impegno e i loro successi superano spesso ogni previsione</a:t>
            </a:r>
            <a:endParaRPr lang="it-IT" dirty="0">
              <a:solidFill>
                <a:srgbClr val="455F51"/>
              </a:solidFill>
              <a:latin typeface="Times New Roman" panose="02020603050405020304" pitchFamily="18" charset="0"/>
              <a:ea typeface="Times New Roman" panose="02020603050405020304" pitchFamily="18" charset="0"/>
            </a:endParaRP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Bandura e la teoria dell’auto-efficacia </a:t>
            </a:r>
            <a:r>
              <a:rPr lang="it-IT" sz="2800" dirty="0">
                <a:latin typeface="Arial" panose="020B0604020202020204" pitchFamily="34" charset="0"/>
                <a:cs typeface="Arial" panose="020B0604020202020204" pitchFamily="34" charset="0"/>
              </a:rPr>
              <a:t>(rielaborato, da Nota e Soresi, 2000) </a:t>
            </a:r>
            <a:endParaRPr lang="it-IT" dirty="0"/>
          </a:p>
        </p:txBody>
      </p:sp>
    </p:spTree>
    <p:extLst>
      <p:ext uri="{BB962C8B-B14F-4D97-AF65-F5344CB8AC3E}">
        <p14:creationId xmlns:p14="http://schemas.microsoft.com/office/powerpoint/2010/main" val="234895744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lstStyle/>
          <a:p>
            <a:pPr marR="180340">
              <a:spcAft>
                <a:spcPts val="0"/>
              </a:spcAft>
            </a:pPr>
            <a:endParaRPr lang="it-IT" dirty="0" smtClean="0">
              <a:latin typeface="Arial" panose="020B0604020202020204" pitchFamily="34" charset="0"/>
              <a:ea typeface="Times New Roman" panose="02020603050405020304" pitchFamily="18" charset="0"/>
              <a:cs typeface="ArialMT"/>
            </a:endParaRPr>
          </a:p>
          <a:p>
            <a:pPr marR="180340">
              <a:spcAft>
                <a:spcPts val="0"/>
              </a:spcAft>
            </a:pPr>
            <a:r>
              <a:rPr lang="it-IT" dirty="0" smtClean="0">
                <a:latin typeface="Arial" panose="020B0604020202020204" pitchFamily="34" charset="0"/>
                <a:ea typeface="Times New Roman" panose="02020603050405020304" pitchFamily="18" charset="0"/>
                <a:cs typeface="ArialMT"/>
              </a:rPr>
              <a:t>L’autoefficacia </a:t>
            </a:r>
            <a:r>
              <a:rPr lang="it-IT" b="1" u="sng" dirty="0">
                <a:latin typeface="Arial" panose="020B0604020202020204" pitchFamily="34" charset="0"/>
                <a:ea typeface="Times New Roman" panose="02020603050405020304" pitchFamily="18" charset="0"/>
                <a:cs typeface="ArialMT"/>
              </a:rPr>
              <a:t>non</a:t>
            </a:r>
            <a:r>
              <a:rPr lang="it-IT" dirty="0">
                <a:latin typeface="Arial" panose="020B0604020202020204" pitchFamily="34" charset="0"/>
                <a:ea typeface="Times New Roman" panose="02020603050405020304" pitchFamily="18" charset="0"/>
                <a:cs typeface="ArialMT"/>
              </a:rPr>
              <a:t> riguarda il numero di abilità possedute, ma </a:t>
            </a:r>
            <a:r>
              <a:rPr lang="it-IT" b="1" dirty="0">
                <a:latin typeface="Arial" panose="020B0604020202020204" pitchFamily="34" charset="0"/>
                <a:ea typeface="Times New Roman" panose="02020603050405020304" pitchFamily="18" charset="0"/>
                <a:cs typeface="ArialMT"/>
              </a:rPr>
              <a:t>ciò che si crede di poter fare con i mezzi a propria disposizione</a:t>
            </a:r>
            <a:r>
              <a:rPr lang="it-IT" dirty="0">
                <a:latin typeface="Arial" panose="020B0604020202020204" pitchFamily="34" charset="0"/>
                <a:ea typeface="Times New Roman" panose="02020603050405020304" pitchFamily="18" charset="0"/>
                <a:cs typeface="ArialMT"/>
              </a:rPr>
              <a:t>: le abilità possono facilmente essere vanificate dai dubbi su di sé; persone piene di talento fanno un uso inadeguato delle loro capacità quando le circostanze indeboliscono la loro fiducia in se stesse </a:t>
            </a:r>
            <a:endParaRPr lang="it-IT" dirty="0" smtClean="0">
              <a:latin typeface="Arial" panose="020B0604020202020204" pitchFamily="34" charset="0"/>
              <a:ea typeface="Times New Roman" panose="02020603050405020304" pitchFamily="18" charset="0"/>
              <a:cs typeface="ArialMT"/>
            </a:endParaRPr>
          </a:p>
          <a:p>
            <a:pPr marR="180340">
              <a:spcAft>
                <a:spcPts val="0"/>
              </a:spcAft>
            </a:pPr>
            <a:endParaRPr lang="it-IT" sz="2000" dirty="0">
              <a:latin typeface="Times New Roman" panose="02020603050405020304" pitchFamily="18" charset="0"/>
              <a:ea typeface="Times New Roman" panose="02020603050405020304" pitchFamily="18" charset="0"/>
            </a:endParaRPr>
          </a:p>
          <a:p>
            <a:pPr marR="180340">
              <a:spcAft>
                <a:spcPts val="0"/>
              </a:spcAft>
            </a:pPr>
            <a:r>
              <a:rPr lang="it-IT" dirty="0">
                <a:latin typeface="Arial" panose="020B0604020202020204" pitchFamily="34" charset="0"/>
                <a:ea typeface="Times New Roman" panose="02020603050405020304" pitchFamily="18" charset="0"/>
                <a:cs typeface="ComicSansMS"/>
              </a:rPr>
              <a:t>L</a:t>
            </a:r>
            <a:r>
              <a:rPr lang="it-IT" dirty="0">
                <a:latin typeface="Arial" panose="020B0604020202020204" pitchFamily="34" charset="0"/>
                <a:ea typeface="Times New Roman" panose="02020603050405020304" pitchFamily="18" charset="0"/>
                <a:cs typeface="TimesNewRomanPSMT"/>
              </a:rPr>
              <a:t>’a</a:t>
            </a:r>
            <a:r>
              <a:rPr lang="it-IT" dirty="0">
                <a:latin typeface="Arial" panose="020B0604020202020204" pitchFamily="34" charset="0"/>
                <a:ea typeface="Times New Roman" panose="02020603050405020304" pitchFamily="18" charset="0"/>
                <a:cs typeface="ComicSansMS"/>
              </a:rPr>
              <a:t>utoefficacia </a:t>
            </a:r>
            <a:r>
              <a:rPr lang="it-IT" b="1" u="sng" dirty="0">
                <a:latin typeface="Arial" panose="020B0604020202020204" pitchFamily="34" charset="0"/>
                <a:ea typeface="Times New Roman" panose="02020603050405020304" pitchFamily="18" charset="0"/>
                <a:cs typeface="ComicSansMS"/>
              </a:rPr>
              <a:t>non è</a:t>
            </a:r>
            <a:r>
              <a:rPr lang="it-IT" dirty="0">
                <a:latin typeface="Arial" panose="020B0604020202020204" pitchFamily="34" charset="0"/>
                <a:ea typeface="Times New Roman" panose="02020603050405020304" pitchFamily="18" charset="0"/>
                <a:cs typeface="ComicSansMS"/>
              </a:rPr>
              <a:t> una percezione generalizzata, ma varia da situazione a situazione: la stessa persona può avere convinzioni di efficacia molto forti rispetto ad alcuni domini e molto deboli rispetto ad altri. L</a:t>
            </a:r>
            <a:r>
              <a:rPr lang="it-IT" dirty="0">
                <a:latin typeface="Arial" panose="020B0604020202020204" pitchFamily="34" charset="0"/>
                <a:ea typeface="Times New Roman" panose="02020603050405020304" pitchFamily="18" charset="0"/>
                <a:cs typeface="TimesNewRomanPSMT"/>
              </a:rPr>
              <a:t>’a</a:t>
            </a:r>
            <a:r>
              <a:rPr lang="it-IT" dirty="0">
                <a:latin typeface="Arial" panose="020B0604020202020204" pitchFamily="34" charset="0"/>
                <a:ea typeface="Times New Roman" panose="02020603050405020304" pitchFamily="18" charset="0"/>
                <a:cs typeface="ComicSansMS"/>
              </a:rPr>
              <a:t>utoefficacia si riferisce ai </a:t>
            </a:r>
            <a:r>
              <a:rPr lang="it-IT" b="1" dirty="0">
                <a:latin typeface="Arial" panose="020B0604020202020204" pitchFamily="34" charset="0"/>
                <a:ea typeface="Times New Roman" panose="02020603050405020304" pitchFamily="18" charset="0"/>
                <a:cs typeface="ComicSansMS"/>
              </a:rPr>
              <a:t>giudizi</a:t>
            </a:r>
            <a:r>
              <a:rPr lang="it-IT" dirty="0">
                <a:latin typeface="Arial" panose="020B0604020202020204" pitchFamily="34" charset="0"/>
                <a:ea typeface="Times New Roman" panose="02020603050405020304" pitchFamily="18" charset="0"/>
                <a:cs typeface="ComicSansMS"/>
              </a:rPr>
              <a:t> in merito alle capacità di eseguire </a:t>
            </a:r>
            <a:r>
              <a:rPr lang="it-IT" b="1" dirty="0">
                <a:latin typeface="Arial" panose="020B0604020202020204" pitchFamily="34" charset="0"/>
                <a:ea typeface="Times New Roman" panose="02020603050405020304" pitchFamily="18" charset="0"/>
                <a:cs typeface="ComicSansMS"/>
              </a:rPr>
              <a:t>determinate attività</a:t>
            </a:r>
            <a:r>
              <a:rPr lang="it-IT" dirty="0">
                <a:latin typeface="Arial" panose="020B0604020202020204" pitchFamily="34" charset="0"/>
                <a:ea typeface="Times New Roman" panose="02020603050405020304" pitchFamily="18" charset="0"/>
                <a:cs typeface="ComicSansMS"/>
              </a:rPr>
              <a:t>, più che a qualità personali quali le caratteristiche fisiche o i tratti psicologici;</a:t>
            </a:r>
            <a:endParaRPr lang="it-IT" sz="2000" dirty="0">
              <a:latin typeface="Times New Roman" panose="02020603050405020304" pitchFamily="18" charset="0"/>
              <a:ea typeface="Times New Roman" panose="02020603050405020304" pitchFamily="18" charset="0"/>
            </a:endParaRP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Bandura e la teoria dell’auto-efficacia </a:t>
            </a:r>
            <a:r>
              <a:rPr lang="it-IT" sz="2800" dirty="0">
                <a:latin typeface="Arial" panose="020B0604020202020204" pitchFamily="34" charset="0"/>
                <a:cs typeface="Arial" panose="020B0604020202020204" pitchFamily="34" charset="0"/>
              </a:rPr>
              <a:t>(rielaborato, da Nota e Soresi, 2000) </a:t>
            </a:r>
            <a:endParaRPr lang="it-IT" dirty="0"/>
          </a:p>
        </p:txBody>
      </p:sp>
    </p:spTree>
    <p:extLst>
      <p:ext uri="{BB962C8B-B14F-4D97-AF65-F5344CB8AC3E}">
        <p14:creationId xmlns:p14="http://schemas.microsoft.com/office/powerpoint/2010/main" val="267127317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normAutofit lnSpcReduction="10000"/>
          </a:bodyPr>
          <a:lstStyle/>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Bandura</a:t>
            </a:r>
            <a:r>
              <a:rPr lang="it-IT" dirty="0">
                <a:latin typeface="Arial" panose="020B0604020202020204" pitchFamily="34" charset="0"/>
                <a:cs typeface="Arial" panose="020B0604020202020204" pitchFamily="34" charset="0"/>
              </a:rPr>
              <a:t>, nel definire il concetto di auto-efficacia, individua </a:t>
            </a:r>
            <a:r>
              <a:rPr lang="it-IT" b="1" dirty="0">
                <a:latin typeface="Arial" panose="020B0604020202020204" pitchFamily="34" charset="0"/>
                <a:cs typeface="Arial" panose="020B0604020202020204" pitchFamily="34" charset="0"/>
              </a:rPr>
              <a:t>tre dimensioni</a:t>
            </a:r>
            <a:r>
              <a:rPr lang="it-IT" dirty="0">
                <a:latin typeface="Arial" panose="020B0604020202020204" pitchFamily="34" charset="0"/>
                <a:cs typeface="Arial" panose="020B0604020202020204" pitchFamily="34" charset="0"/>
              </a:rPr>
              <a:t>:</a:t>
            </a:r>
          </a:p>
          <a:p>
            <a:r>
              <a:rPr lang="it-IT" b="1" dirty="0">
                <a:latin typeface="Arial" panose="020B0604020202020204" pitchFamily="34" charset="0"/>
                <a:cs typeface="Arial" panose="020B0604020202020204" pitchFamily="34" charset="0"/>
              </a:rPr>
              <a:t>Ampiezza</a:t>
            </a:r>
            <a:r>
              <a:rPr lang="it-IT" dirty="0">
                <a:latin typeface="Arial" panose="020B0604020202020204" pitchFamily="34" charset="0"/>
                <a:cs typeface="Arial" panose="020B0604020202020204" pitchFamily="34" charset="0"/>
              </a:rPr>
              <a:t>: intesa come numero di compiti che una persona ritiene di poter affrontare per gestire le situazioni problematiche;</a:t>
            </a:r>
          </a:p>
          <a:p>
            <a:r>
              <a:rPr lang="it-IT" b="1" dirty="0">
                <a:latin typeface="Arial" panose="020B0604020202020204" pitchFamily="34" charset="0"/>
                <a:cs typeface="Arial" panose="020B0604020202020204" pitchFamily="34" charset="0"/>
              </a:rPr>
              <a:t>Generalità</a:t>
            </a:r>
            <a:r>
              <a:rPr lang="it-IT" dirty="0">
                <a:latin typeface="Arial" panose="020B0604020202020204" pitchFamily="34" charset="0"/>
                <a:cs typeface="Arial" panose="020B0604020202020204" pitchFamily="34" charset="0"/>
              </a:rPr>
              <a:t>: ovvero il grado di estendibilità delle aspettative ad altri contesti; fa riferimento a quanto l’ autovalutazione di efficacia rispetto a  prestazioni specifiche  sono in grado di influenzare le credenze di autoefficacia in altri compiti, azioni e situazioni, simili ai precedenti.</a:t>
            </a:r>
          </a:p>
          <a:p>
            <a:r>
              <a:rPr lang="it-IT" b="1" dirty="0">
                <a:latin typeface="Arial" panose="020B0604020202020204" pitchFamily="34" charset="0"/>
                <a:cs typeface="Arial" panose="020B0604020202020204" pitchFamily="34" charset="0"/>
              </a:rPr>
              <a:t>Forza</a:t>
            </a:r>
            <a:r>
              <a:rPr lang="it-IT" dirty="0">
                <a:latin typeface="Arial" panose="020B0604020202020204" pitchFamily="34" charset="0"/>
                <a:cs typeface="Arial" panose="020B0604020202020204" pitchFamily="34" charset="0"/>
              </a:rPr>
              <a:t>: ossia il livello di fiducia nelle propria capacitò di raggiungere con successi un determinato obiettivo, nonostante le difficoltà. Aspettative forti </a:t>
            </a:r>
            <a:r>
              <a:rPr lang="it-IT" dirty="0" smtClean="0">
                <a:latin typeface="Arial" panose="020B0604020202020204" pitchFamily="34" charset="0"/>
                <a:cs typeface="Arial" panose="020B0604020202020204" pitchFamily="34" charset="0"/>
              </a:rPr>
              <a:t>sopravvivranno </a:t>
            </a:r>
            <a:r>
              <a:rPr lang="it-IT" dirty="0">
                <a:latin typeface="Arial" panose="020B0604020202020204" pitchFamily="34" charset="0"/>
                <a:cs typeface="Arial" panose="020B0604020202020204" pitchFamily="34" charset="0"/>
              </a:rPr>
              <a:t>più a lungo a feed-back negativi e aspettative deboli porteranno l’individuo a desistere in un compito o in un’attività.</a:t>
            </a: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Bandura e la teoria dell’auto-efficacia </a:t>
            </a:r>
            <a:r>
              <a:rPr lang="it-IT" sz="2800" dirty="0">
                <a:latin typeface="Arial" panose="020B0604020202020204" pitchFamily="34" charset="0"/>
                <a:cs typeface="Arial" panose="020B0604020202020204" pitchFamily="34" charset="0"/>
              </a:rPr>
              <a:t>(rielaborato, da Nota e Soresi, 2000) </a:t>
            </a:r>
            <a:endParaRPr lang="it-IT" dirty="0"/>
          </a:p>
        </p:txBody>
      </p:sp>
    </p:spTree>
    <p:extLst>
      <p:ext uri="{BB962C8B-B14F-4D97-AF65-F5344CB8AC3E}">
        <p14:creationId xmlns:p14="http://schemas.microsoft.com/office/powerpoint/2010/main" val="251075997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normAutofit/>
          </a:bodyPr>
          <a:lstStyle/>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L’auto-efficacia</a:t>
            </a:r>
            <a:r>
              <a:rPr lang="it-IT" dirty="0">
                <a:latin typeface="Arial" panose="020B0604020202020204" pitchFamily="34" charset="0"/>
                <a:cs typeface="Arial" panose="020B0604020202020204" pitchFamily="34" charset="0"/>
              </a:rPr>
              <a:t>, così come viene percepita  dal soggetto, </a:t>
            </a:r>
            <a:r>
              <a:rPr lang="it-IT" dirty="0" smtClean="0">
                <a:latin typeface="Arial" panose="020B0604020202020204" pitchFamily="34" charset="0"/>
                <a:cs typeface="Arial" panose="020B0604020202020204" pitchFamily="34" charset="0"/>
              </a:rPr>
              <a:t>influenza: </a:t>
            </a:r>
          </a:p>
          <a:p>
            <a:pPr marL="457200" indent="-457200">
              <a:buFont typeface="+mj-lt"/>
              <a:buAutoNum type="arabicPeriod"/>
            </a:pPr>
            <a:r>
              <a:rPr lang="it-IT" dirty="0" smtClean="0">
                <a:latin typeface="Arial" panose="020B0604020202020204" pitchFamily="34" charset="0"/>
                <a:cs typeface="Arial" panose="020B0604020202020204" pitchFamily="34" charset="0"/>
              </a:rPr>
              <a:t>la </a:t>
            </a:r>
            <a:r>
              <a:rPr lang="it-IT" b="1" dirty="0">
                <a:latin typeface="Arial" panose="020B0604020202020204" pitchFamily="34" charset="0"/>
                <a:cs typeface="Arial" panose="020B0604020202020204" pitchFamily="34" charset="0"/>
              </a:rPr>
              <a:t>scelta delle situazioni e degli obiettivi</a:t>
            </a:r>
            <a:r>
              <a:rPr lang="it-IT" dirty="0">
                <a:latin typeface="Arial" panose="020B0604020202020204" pitchFamily="34" charset="0"/>
                <a:cs typeface="Arial" panose="020B0604020202020204" pitchFamily="34" charset="0"/>
              </a:rPr>
              <a:t>, perché il soggetto che si percepisce capace investe maggiore energia nel loro raggiungimento. </a:t>
            </a:r>
            <a:r>
              <a:rPr lang="it-IT" sz="2400" dirty="0" smtClean="0">
                <a:latin typeface="Arial" panose="020B0604020202020204" pitchFamily="34" charset="0"/>
                <a:cs typeface="Arial" panose="020B0604020202020204" pitchFamily="34" charset="0"/>
              </a:rPr>
              <a:t>Le </a:t>
            </a:r>
            <a:r>
              <a:rPr lang="it-IT" sz="2400" dirty="0">
                <a:latin typeface="Arial" panose="020B0604020202020204" pitchFamily="34" charset="0"/>
                <a:cs typeface="Arial" panose="020B0604020202020204" pitchFamily="34" charset="0"/>
              </a:rPr>
              <a:t>persone intraprendono delle attività quando, in base ad una propria  </a:t>
            </a:r>
            <a:r>
              <a:rPr lang="it-IT" sz="2400" dirty="0" smtClean="0">
                <a:latin typeface="Arial" panose="020B0604020202020204" pitchFamily="34" charset="0"/>
                <a:cs typeface="Arial" panose="020B0604020202020204" pitchFamily="34" charset="0"/>
              </a:rPr>
              <a:t>autovalutazione</a:t>
            </a:r>
            <a:r>
              <a:rPr lang="it-IT" sz="2400" dirty="0">
                <a:latin typeface="Arial" panose="020B0604020202020204" pitchFamily="34" charset="0"/>
                <a:cs typeface="Arial" panose="020B0604020202020204" pitchFamily="34" charset="0"/>
              </a:rPr>
              <a:t>, si giudicano capaci di poter fronteggiare una situazione; in caso contrario si sentono intimorite e tendono ad </a:t>
            </a:r>
            <a:r>
              <a:rPr lang="it-IT" sz="2400" dirty="0" smtClean="0">
                <a:latin typeface="Arial" panose="020B0604020202020204" pitchFamily="34" charset="0"/>
                <a:cs typeface="Arial" panose="020B0604020202020204" pitchFamily="34" charset="0"/>
              </a:rPr>
              <a:t>abbandonare </a:t>
            </a:r>
            <a:r>
              <a:rPr lang="it-IT" sz="2400" dirty="0">
                <a:latin typeface="Arial" panose="020B0604020202020204" pitchFamily="34" charset="0"/>
                <a:cs typeface="Arial" panose="020B0604020202020204" pitchFamily="34" charset="0"/>
              </a:rPr>
              <a:t>la situazione ritenuta eccessivamente sfidante. </a:t>
            </a:r>
            <a:r>
              <a:rPr lang="it-IT" sz="2400" dirty="0" smtClean="0">
                <a:latin typeface="Arial" panose="020B0604020202020204" pitchFamily="34" charset="0"/>
                <a:cs typeface="Arial" panose="020B0604020202020204" pitchFamily="34" charset="0"/>
              </a:rPr>
              <a:t>Il </a:t>
            </a:r>
            <a:r>
              <a:rPr lang="it-IT" sz="2400" dirty="0">
                <a:latin typeface="Arial" panose="020B0604020202020204" pitchFamily="34" charset="0"/>
                <a:cs typeface="Arial" panose="020B0604020202020204" pitchFamily="34" charset="0"/>
              </a:rPr>
              <a:t>soggetto che si valuta incapace di raggiungere determinati obiettivi, tenderà ad evitarli, per prevenire il fallimento e la conseguente percezione negativa di </a:t>
            </a:r>
            <a:r>
              <a:rPr lang="it-IT" sz="2400" dirty="0" smtClean="0">
                <a:latin typeface="Arial" panose="020B0604020202020204" pitchFamily="34" charset="0"/>
                <a:cs typeface="Arial" panose="020B0604020202020204" pitchFamily="34" charset="0"/>
              </a:rPr>
              <a:t>sé.</a:t>
            </a:r>
            <a:endParaRPr lang="it-IT" sz="2400" dirty="0">
              <a:latin typeface="Arial" panose="020B0604020202020204" pitchFamily="34" charset="0"/>
              <a:cs typeface="Arial" panose="020B0604020202020204" pitchFamily="34" charset="0"/>
            </a:endParaRPr>
          </a:p>
          <a:p>
            <a:pPr marL="0" indent="0">
              <a:buNone/>
            </a:pPr>
            <a:r>
              <a:rPr lang="it-IT" dirty="0">
                <a:latin typeface="Arial" panose="020B0604020202020204" pitchFamily="34" charset="0"/>
                <a:cs typeface="Arial" panose="020B0604020202020204" pitchFamily="34" charset="0"/>
              </a:rPr>
              <a:t> </a:t>
            </a:r>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Bandura e la teoria dell’auto-efficacia </a:t>
            </a:r>
            <a:r>
              <a:rPr lang="it-IT" sz="2800" dirty="0">
                <a:latin typeface="Arial" panose="020B0604020202020204" pitchFamily="34" charset="0"/>
                <a:cs typeface="Arial" panose="020B0604020202020204" pitchFamily="34" charset="0"/>
              </a:rPr>
              <a:t>(rielaborato, da Nota e Soresi, 2000) </a:t>
            </a:r>
            <a:endParaRPr lang="it-IT" dirty="0"/>
          </a:p>
        </p:txBody>
      </p:sp>
    </p:spTree>
    <p:extLst>
      <p:ext uri="{BB962C8B-B14F-4D97-AF65-F5344CB8AC3E}">
        <p14:creationId xmlns:p14="http://schemas.microsoft.com/office/powerpoint/2010/main" val="12217671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38287" y="2323652"/>
            <a:ext cx="10972800" cy="4351151"/>
          </a:xfrm>
        </p:spPr>
        <p:txBody>
          <a:bodyPr>
            <a:normAutofit/>
          </a:bodyPr>
          <a:lstStyle/>
          <a:p>
            <a:pPr marL="457200" indent="-457200">
              <a:buFont typeface="+mj-lt"/>
              <a:buAutoNum type="alphaUcPeriod" startAt="3"/>
            </a:pPr>
            <a:endParaRPr lang="it-IT" dirty="0" smtClean="0">
              <a:latin typeface="Arial" panose="020B0604020202020204" pitchFamily="34" charset="0"/>
              <a:cs typeface="Arial" panose="020B0604020202020204" pitchFamily="34" charset="0"/>
            </a:endParaRPr>
          </a:p>
          <a:p>
            <a:pPr marL="457200" indent="-457200">
              <a:buFont typeface="+mj-lt"/>
              <a:buAutoNum type="alphaUcPeriod" startAt="3"/>
            </a:pPr>
            <a:r>
              <a:rPr lang="it-IT" dirty="0" err="1" smtClean="0">
                <a:latin typeface="Arial" panose="020B0604020202020204" pitchFamily="34" charset="0"/>
                <a:cs typeface="Arial" panose="020B0604020202020204" pitchFamily="34" charset="0"/>
              </a:rPr>
              <a:t>Kanfe</a:t>
            </a:r>
            <a:r>
              <a:rPr lang="it-IT" dirty="0" smtClean="0">
                <a:latin typeface="Arial" panose="020B0604020202020204" pitchFamily="34" charset="0"/>
                <a:cs typeface="Arial" panose="020B0604020202020204" pitchFamily="34" charset="0"/>
              </a:rPr>
              <a:t> </a:t>
            </a:r>
            <a:r>
              <a:rPr lang="it-IT" dirty="0">
                <a:latin typeface="Arial" panose="020B0604020202020204" pitchFamily="34" charset="0"/>
                <a:cs typeface="Arial" panose="020B0604020202020204" pitchFamily="34" charset="0"/>
              </a:rPr>
              <a:t>suddivide tre diverse tipologie di approccio alla motivazione</a:t>
            </a:r>
            <a:r>
              <a:rPr lang="it-IT" dirty="0" smtClean="0">
                <a:latin typeface="Arial" panose="020B0604020202020204" pitchFamily="34" charset="0"/>
                <a:cs typeface="Arial" panose="020B0604020202020204" pitchFamily="34" charset="0"/>
              </a:rPr>
              <a:t>:</a:t>
            </a:r>
          </a:p>
          <a:p>
            <a:pPr marL="0" indent="0">
              <a:buNone/>
            </a:pPr>
            <a:endParaRPr lang="it-IT" dirty="0">
              <a:latin typeface="Arial" panose="020B0604020202020204" pitchFamily="34" charset="0"/>
              <a:cs typeface="Arial" panose="020B0604020202020204" pitchFamily="34" charset="0"/>
            </a:endParaRPr>
          </a:p>
          <a:p>
            <a:pPr lvl="0"/>
            <a:r>
              <a:rPr lang="it-IT" b="1" dirty="0">
                <a:latin typeface="Arial" panose="020B0604020202020204" pitchFamily="34" charset="0"/>
                <a:cs typeface="Arial" panose="020B0604020202020204" pitchFamily="34" charset="0"/>
              </a:rPr>
              <a:t>Bisogni-motivi-valori</a:t>
            </a:r>
            <a:r>
              <a:rPr lang="it-IT" dirty="0">
                <a:latin typeface="Arial" panose="020B0604020202020204" pitchFamily="34" charset="0"/>
                <a:cs typeface="Arial" panose="020B0604020202020204" pitchFamily="34" charset="0"/>
              </a:rPr>
              <a:t>. Comprende, tra le altre, la teoria della gerarchia dei bisogni di </a:t>
            </a:r>
            <a:r>
              <a:rPr lang="it-IT" dirty="0" err="1">
                <a:latin typeface="Arial" panose="020B0604020202020204" pitchFamily="34" charset="0"/>
                <a:cs typeface="Arial" panose="020B0604020202020204" pitchFamily="34" charset="0"/>
              </a:rPr>
              <a:t>Maslow</a:t>
            </a:r>
            <a:r>
              <a:rPr lang="it-IT" dirty="0">
                <a:latin typeface="Arial" panose="020B0604020202020204" pitchFamily="34" charset="0"/>
                <a:cs typeface="Arial" panose="020B0604020202020204" pitchFamily="34" charset="0"/>
              </a:rPr>
              <a:t>, la teoria </a:t>
            </a:r>
            <a:r>
              <a:rPr lang="it-IT" dirty="0" err="1">
                <a:latin typeface="Arial" panose="020B0604020202020204" pitchFamily="34" charset="0"/>
                <a:cs typeface="Arial" panose="020B0604020202020204" pitchFamily="34" charset="0"/>
              </a:rPr>
              <a:t>bifattoriale</a:t>
            </a:r>
            <a:r>
              <a:rPr lang="it-IT" dirty="0">
                <a:latin typeface="Arial" panose="020B0604020202020204" pitchFamily="34" charset="0"/>
                <a:cs typeface="Arial" panose="020B0604020202020204" pitchFamily="34" charset="0"/>
              </a:rPr>
              <a:t> di </a:t>
            </a:r>
            <a:r>
              <a:rPr lang="it-IT" dirty="0" err="1">
                <a:latin typeface="Arial" panose="020B0604020202020204" pitchFamily="34" charset="0"/>
                <a:cs typeface="Arial" panose="020B0604020202020204" pitchFamily="34" charset="0"/>
              </a:rPr>
              <a:t>Hertzberg</a:t>
            </a:r>
            <a:r>
              <a:rPr lang="it-IT" dirty="0">
                <a:latin typeface="Arial" panose="020B0604020202020204" pitchFamily="34" charset="0"/>
                <a:cs typeface="Arial" panose="020B0604020202020204" pitchFamily="34" charset="0"/>
              </a:rPr>
              <a:t> e, più recente, la teoria della motivazione al successo di </a:t>
            </a:r>
            <a:r>
              <a:rPr lang="it-IT" dirty="0" err="1">
                <a:latin typeface="Arial" panose="020B0604020202020204" pitchFamily="34" charset="0"/>
                <a:cs typeface="Arial" panose="020B0604020202020204" pitchFamily="34" charset="0"/>
              </a:rPr>
              <a:t>McClelland</a:t>
            </a:r>
            <a:r>
              <a:rPr lang="it-IT" dirty="0">
                <a:latin typeface="Arial" panose="020B0604020202020204" pitchFamily="34" charset="0"/>
                <a:cs typeface="Arial" panose="020B0604020202020204" pitchFamily="34" charset="0"/>
              </a:rPr>
              <a:t>. Ciò che accomuna queste teorie è la centralità dei bisogni insoddisfatti nell’orientamento dei comportamenti. In sintesi, quindi, la motivazione agisce grazie allo stimolo generato dal desiderio di colmare i bisogni insoddisfatti</a:t>
            </a:r>
            <a:r>
              <a:rPr lang="it-IT" dirty="0" smtClean="0">
                <a:latin typeface="Arial" panose="020B0604020202020204" pitchFamily="34" charset="0"/>
                <a:cs typeface="Arial" panose="020B0604020202020204" pitchFamily="34" charset="0"/>
              </a:rPr>
              <a:t>.</a:t>
            </a:r>
            <a:endParaRPr lang="it-IT" dirty="0">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normAutofit/>
          </a:bodyPr>
          <a:lstStyle/>
          <a:p>
            <a:r>
              <a:rPr lang="it-IT" sz="4000" b="1" dirty="0">
                <a:latin typeface="Arial" panose="020B0604020202020204" pitchFamily="34" charset="0"/>
                <a:cs typeface="Arial" panose="020B0604020202020204" pitchFamily="34" charset="0"/>
              </a:rPr>
              <a:t>Approcci alle teorie sulla motivazione</a:t>
            </a:r>
          </a:p>
        </p:txBody>
      </p:sp>
    </p:spTree>
    <p:extLst>
      <p:ext uri="{BB962C8B-B14F-4D97-AF65-F5344CB8AC3E}">
        <p14:creationId xmlns:p14="http://schemas.microsoft.com/office/powerpoint/2010/main" val="200317228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8"/>
            <a:ext cx="10972799" cy="4744123"/>
          </a:xfrm>
        </p:spPr>
        <p:txBody>
          <a:bodyPr>
            <a:noAutofit/>
          </a:bodyPr>
          <a:lstStyle/>
          <a:p>
            <a:pPr marL="0" indent="0">
              <a:buNone/>
            </a:pPr>
            <a:r>
              <a:rPr lang="it-IT" dirty="0" smtClean="0">
                <a:latin typeface="Arial" panose="020B0604020202020204" pitchFamily="34" charset="0"/>
                <a:cs typeface="Arial" panose="020B0604020202020204" pitchFamily="34" charset="0"/>
              </a:rPr>
              <a:t>L’auto-efficacia </a:t>
            </a:r>
            <a:r>
              <a:rPr lang="it-IT" dirty="0" smtClean="0">
                <a:latin typeface="Arial" panose="020B0604020202020204" pitchFamily="34" charset="0"/>
                <a:cs typeface="Arial" panose="020B0604020202020204" pitchFamily="34" charset="0"/>
              </a:rPr>
              <a:t>influenza:</a:t>
            </a:r>
          </a:p>
          <a:p>
            <a:pPr marL="457200" indent="-457200">
              <a:buFont typeface="+mj-lt"/>
              <a:buAutoNum type="arabicPeriod" startAt="2"/>
            </a:pPr>
            <a:r>
              <a:rPr lang="it-IT" b="1" dirty="0" smtClean="0">
                <a:solidFill>
                  <a:srgbClr val="455F51"/>
                </a:solidFill>
                <a:latin typeface="Arial" panose="020B0604020202020204" pitchFamily="34" charset="0"/>
                <a:cs typeface="Arial" panose="020B0604020202020204" pitchFamily="34" charset="0"/>
              </a:rPr>
              <a:t>il </a:t>
            </a:r>
            <a:r>
              <a:rPr lang="it-IT" b="1" dirty="0">
                <a:solidFill>
                  <a:srgbClr val="455F51"/>
                </a:solidFill>
                <a:latin typeface="Arial" panose="020B0604020202020204" pitchFamily="34" charset="0"/>
                <a:cs typeface="Arial" panose="020B0604020202020204" pitchFamily="34" charset="0"/>
              </a:rPr>
              <a:t>livello di motivazione </a:t>
            </a:r>
            <a:r>
              <a:rPr lang="it-IT" dirty="0">
                <a:solidFill>
                  <a:srgbClr val="455F51"/>
                </a:solidFill>
                <a:latin typeface="Arial" panose="020B0604020202020204" pitchFamily="34" charset="0"/>
                <a:cs typeface="Arial" panose="020B0604020202020204" pitchFamily="34" charset="0"/>
              </a:rPr>
              <a:t>con cui si affrontano compiti e </a:t>
            </a:r>
            <a:r>
              <a:rPr lang="it-IT" dirty="0" smtClean="0">
                <a:solidFill>
                  <a:srgbClr val="455F51"/>
                </a:solidFill>
                <a:latin typeface="Arial" panose="020B0604020202020204" pitchFamily="34" charset="0"/>
                <a:cs typeface="Arial" panose="020B0604020202020204" pitchFamily="34" charset="0"/>
              </a:rPr>
              <a:t>obiettivi.</a:t>
            </a:r>
          </a:p>
          <a:p>
            <a:pPr marL="457200" indent="-457200">
              <a:buClr>
                <a:srgbClr val="549E39"/>
              </a:buClr>
              <a:buFont typeface="+mj-lt"/>
              <a:buAutoNum type="arabicPeriod" startAt="2"/>
            </a:pPr>
            <a:r>
              <a:rPr lang="it-IT" b="1" dirty="0" smtClean="0">
                <a:solidFill>
                  <a:srgbClr val="455F51"/>
                </a:solidFill>
                <a:latin typeface="Arial" panose="020B0604020202020204" pitchFamily="34" charset="0"/>
                <a:cs typeface="Arial" panose="020B0604020202020204" pitchFamily="34" charset="0"/>
              </a:rPr>
              <a:t>l’ampiezza </a:t>
            </a:r>
            <a:r>
              <a:rPr lang="it-IT" b="1" dirty="0">
                <a:solidFill>
                  <a:srgbClr val="455F51"/>
                </a:solidFill>
                <a:latin typeface="Arial" panose="020B0604020202020204" pitchFamily="34" charset="0"/>
                <a:cs typeface="Arial" panose="020B0604020202020204" pitchFamily="34" charset="0"/>
              </a:rPr>
              <a:t>degli sforzi </a:t>
            </a:r>
            <a:r>
              <a:rPr lang="it-IT" dirty="0">
                <a:solidFill>
                  <a:srgbClr val="455F51"/>
                </a:solidFill>
                <a:latin typeface="Arial" panose="020B0604020202020204" pitchFamily="34" charset="0"/>
                <a:cs typeface="Arial" panose="020B0604020202020204" pitchFamily="34" charset="0"/>
              </a:rPr>
              <a:t>che verranno impiegati nella messa in atto di comportamenti appropriati al conseguimento di un risultato. Inoltre, influenza la durata del tempo per cui tali sforzi verranno mantenuti, a dispetto degli ostacoli e delle esperienze negative che si </a:t>
            </a:r>
            <a:r>
              <a:rPr lang="it-IT" dirty="0" smtClean="0">
                <a:solidFill>
                  <a:srgbClr val="455F51"/>
                </a:solidFill>
                <a:latin typeface="Arial" panose="020B0604020202020204" pitchFamily="34" charset="0"/>
                <a:cs typeface="Arial" panose="020B0604020202020204" pitchFamily="34" charset="0"/>
              </a:rPr>
              <a:t>presentano.</a:t>
            </a:r>
          </a:p>
          <a:p>
            <a:pPr marL="457200" indent="-457200">
              <a:buClr>
                <a:srgbClr val="549E39"/>
              </a:buClr>
              <a:buFont typeface="+mj-lt"/>
              <a:buAutoNum type="arabicPeriod" startAt="2"/>
            </a:pPr>
            <a:r>
              <a:rPr lang="it-IT" dirty="0" smtClean="0">
                <a:latin typeface="Arial" panose="020B0604020202020204" pitchFamily="34" charset="0"/>
                <a:ea typeface="Times New Roman" panose="02020603050405020304" pitchFamily="18" charset="0"/>
                <a:cs typeface="Times New Roman" panose="02020603050405020304" pitchFamily="18" charset="0"/>
              </a:rPr>
              <a:t>L’autoefficacia </a:t>
            </a:r>
            <a:r>
              <a:rPr lang="it-IT" dirty="0">
                <a:latin typeface="Arial" panose="020B0604020202020204" pitchFamily="34" charset="0"/>
                <a:ea typeface="Times New Roman" panose="02020603050405020304" pitchFamily="18" charset="0"/>
                <a:cs typeface="Times New Roman" panose="02020603050405020304" pitchFamily="18" charset="0"/>
              </a:rPr>
              <a:t>attiva anche un potente </a:t>
            </a:r>
            <a:r>
              <a:rPr lang="it-IT" b="1" dirty="0">
                <a:latin typeface="Arial" panose="020B0604020202020204" pitchFamily="34" charset="0"/>
                <a:ea typeface="Times New Roman" panose="02020603050405020304" pitchFamily="18" charset="0"/>
                <a:cs typeface="Times New Roman" panose="02020603050405020304" pitchFamily="18" charset="0"/>
              </a:rPr>
              <a:t>meccanismo di autoregolazione</a:t>
            </a:r>
            <a:r>
              <a:rPr lang="it-IT" dirty="0">
                <a:latin typeface="Arial" panose="020B0604020202020204" pitchFamily="34" charset="0"/>
                <a:ea typeface="Times New Roman" panose="02020603050405020304" pitchFamily="18" charset="0"/>
                <a:cs typeface="Times New Roman" panose="02020603050405020304" pitchFamily="18" charset="0"/>
              </a:rPr>
              <a:t>: l’insieme delle azioni di automonitoraggio che valutano la congruenza tra il comportamento effettivo e quello atteso o previsto. Quando le attese sono confermate dai fatti, il soggetto prova un senso di soddisfazione; quando, in altre situazioni, gli esiti non sono positivi, il senso di autoefficacia sostiene la </a:t>
            </a:r>
            <a:r>
              <a:rPr lang="it-IT" dirty="0" smtClean="0">
                <a:latin typeface="Arial" panose="020B0604020202020204" pitchFamily="34" charset="0"/>
                <a:ea typeface="Times New Roman" panose="02020603050405020304" pitchFamily="18" charset="0"/>
                <a:cs typeface="Times New Roman" panose="02020603050405020304" pitchFamily="18" charset="0"/>
              </a:rPr>
              <a:t>persona </a:t>
            </a:r>
            <a:r>
              <a:rPr lang="it-IT" dirty="0">
                <a:latin typeface="Arial" panose="020B0604020202020204" pitchFamily="34" charset="0"/>
                <a:ea typeface="Times New Roman" panose="02020603050405020304" pitchFamily="18" charset="0"/>
                <a:cs typeface="Times New Roman" panose="02020603050405020304" pitchFamily="18" charset="0"/>
              </a:rPr>
              <a:t>nella ricerca di nuovi obiettivi perseguibili e di interesse per lui</a:t>
            </a:r>
            <a:r>
              <a:rPr lang="it-IT" dirty="0" smtClean="0">
                <a:latin typeface="Arial" panose="020B0604020202020204" pitchFamily="34" charset="0"/>
                <a:ea typeface="Times New Roman" panose="02020603050405020304" pitchFamily="18" charset="0"/>
                <a:cs typeface="Times New Roman" panose="02020603050405020304" pitchFamily="18" charset="0"/>
              </a:rPr>
              <a:t>.</a:t>
            </a:r>
            <a:endParaRPr lang="it-IT" dirty="0">
              <a:latin typeface="Times New Roman" panose="02020603050405020304" pitchFamily="18" charset="0"/>
              <a:ea typeface="Times New Roman" panose="02020603050405020304" pitchFamily="18" charset="0"/>
            </a:endParaRPr>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Bandura e la teoria dell’auto-efficacia </a:t>
            </a:r>
            <a:r>
              <a:rPr lang="it-IT" sz="2800" dirty="0">
                <a:latin typeface="Arial" panose="020B0604020202020204" pitchFamily="34" charset="0"/>
                <a:cs typeface="Arial" panose="020B0604020202020204" pitchFamily="34" charset="0"/>
              </a:rPr>
              <a:t>(rielaborato, da Nota e Soresi, 2000) </a:t>
            </a:r>
            <a:endParaRPr lang="it-IT" dirty="0"/>
          </a:p>
        </p:txBody>
      </p:sp>
    </p:spTree>
    <p:extLst>
      <p:ext uri="{BB962C8B-B14F-4D97-AF65-F5344CB8AC3E}">
        <p14:creationId xmlns:p14="http://schemas.microsoft.com/office/powerpoint/2010/main" val="335403236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8"/>
            <a:ext cx="10972799" cy="4862457"/>
          </a:xfrm>
        </p:spPr>
        <p:txBody>
          <a:bodyPr>
            <a:noAutofit/>
          </a:bodyPr>
          <a:lstStyle/>
          <a:p>
            <a:pPr marL="0" lvl="0" indent="0">
              <a:buClr>
                <a:srgbClr val="549E39"/>
              </a:buClr>
              <a:buNone/>
            </a:pPr>
            <a:endParaRPr lang="it-IT" sz="800" dirty="0" smtClean="0">
              <a:solidFill>
                <a:srgbClr val="455F51"/>
              </a:solidFill>
              <a:latin typeface="Arial" panose="020B0604020202020204" pitchFamily="34" charset="0"/>
              <a:ea typeface="Times New Roman" panose="02020603050405020304" pitchFamily="18" charset="0"/>
              <a:cs typeface="Arial" panose="020B0604020202020204" pitchFamily="34" charset="0"/>
            </a:endParaRPr>
          </a:p>
          <a:p>
            <a:pPr marL="457200" lvl="0" indent="-457200">
              <a:buClr>
                <a:srgbClr val="549E39"/>
              </a:buClr>
              <a:buFont typeface="+mj-lt"/>
              <a:buAutoNum type="arabicPeriod" startAt="5"/>
            </a:pPr>
            <a:r>
              <a:rPr lang="it-IT" sz="2000" dirty="0" smtClean="0">
                <a:solidFill>
                  <a:srgbClr val="455F51"/>
                </a:solidFill>
                <a:latin typeface="Arial" panose="020B0604020202020204" pitchFamily="34" charset="0"/>
                <a:ea typeface="Times New Roman" panose="02020603050405020304" pitchFamily="18" charset="0"/>
                <a:cs typeface="Arial" panose="020B0604020202020204" pitchFamily="34" charset="0"/>
              </a:rPr>
              <a:t>L’autoefficacia </a:t>
            </a:r>
            <a:r>
              <a:rPr lang="it-IT" sz="2000" dirty="0">
                <a:solidFill>
                  <a:srgbClr val="455F51"/>
                </a:solidFill>
                <a:latin typeface="Arial" panose="020B0604020202020204" pitchFamily="34" charset="0"/>
                <a:ea typeface="Times New Roman" panose="02020603050405020304" pitchFamily="18" charset="0"/>
                <a:cs typeface="Arial" panose="020B0604020202020204" pitchFamily="34" charset="0"/>
              </a:rPr>
              <a:t>influenza anche le </a:t>
            </a:r>
            <a:r>
              <a:rPr lang="it-IT" sz="2000" b="1" dirty="0">
                <a:solidFill>
                  <a:srgbClr val="455F51"/>
                </a:solidFill>
                <a:latin typeface="Arial" panose="020B0604020202020204" pitchFamily="34" charset="0"/>
                <a:ea typeface="Times New Roman" panose="02020603050405020304" pitchFamily="18" charset="0"/>
                <a:cs typeface="Arial" panose="020B0604020202020204" pitchFamily="34" charset="0"/>
              </a:rPr>
              <a:t>aspettative del risultato</a:t>
            </a:r>
            <a:r>
              <a:rPr lang="it-IT" sz="2000" dirty="0">
                <a:solidFill>
                  <a:srgbClr val="455F51"/>
                </a:solidFill>
                <a:latin typeface="Arial" panose="020B0604020202020204" pitchFamily="34" charset="0"/>
                <a:ea typeface="Times New Roman" panose="02020603050405020304" pitchFamily="18" charset="0"/>
                <a:cs typeface="Arial" panose="020B0604020202020204" pitchFamily="34" charset="0"/>
              </a:rPr>
              <a:t>, ossia la relazione tra il comportamento e il risultato: i risultati attesi guidano le credenze personali di efficacia e efficienza orientano le scelte individuali che, a loro volta, determinano i risultati</a:t>
            </a:r>
            <a:r>
              <a:rPr lang="it-IT" sz="2000" dirty="0" smtClean="0">
                <a:solidFill>
                  <a:srgbClr val="455F51"/>
                </a:solidFill>
                <a:latin typeface="Arial" panose="020B0604020202020204" pitchFamily="34" charset="0"/>
                <a:ea typeface="Times New Roman" panose="02020603050405020304" pitchFamily="18" charset="0"/>
                <a:cs typeface="Arial" panose="020B0604020202020204" pitchFamily="34" charset="0"/>
              </a:rPr>
              <a:t>.</a:t>
            </a:r>
          </a:p>
          <a:p>
            <a:pPr marL="0" lvl="0" indent="0">
              <a:buClr>
                <a:srgbClr val="549E39"/>
              </a:buClr>
              <a:buNone/>
            </a:pPr>
            <a:endParaRPr lang="it-IT" sz="800" dirty="0">
              <a:solidFill>
                <a:srgbClr val="455F51"/>
              </a:solidFill>
              <a:latin typeface="Arial" panose="020B0604020202020204" pitchFamily="34" charset="0"/>
              <a:ea typeface="Times New Roman" panose="02020603050405020304" pitchFamily="18" charset="0"/>
              <a:cs typeface="Arial" panose="020B0604020202020204" pitchFamily="34" charset="0"/>
            </a:endParaRPr>
          </a:p>
          <a:p>
            <a:pPr marL="0" indent="0">
              <a:spcAft>
                <a:spcPts val="0"/>
              </a:spcAft>
              <a:buNone/>
            </a:pPr>
            <a:r>
              <a:rPr lang="it-IT" sz="2000" dirty="0" smtClean="0">
                <a:latin typeface="Arial" panose="020B0604020202020204" pitchFamily="34" charset="0"/>
                <a:ea typeface="Times New Roman" panose="02020603050405020304" pitchFamily="18" charset="0"/>
                <a:cs typeface="Arial" panose="020B0604020202020204" pitchFamily="34" charset="0"/>
              </a:rPr>
              <a:t>Il </a:t>
            </a:r>
            <a:r>
              <a:rPr lang="it-IT" sz="2000" dirty="0">
                <a:latin typeface="Arial" panose="020B0604020202020204" pitchFamily="34" charset="0"/>
                <a:ea typeface="Times New Roman" panose="02020603050405020304" pitchFamily="18" charset="0"/>
                <a:cs typeface="Arial" panose="020B0604020202020204" pitchFamily="34" charset="0"/>
              </a:rPr>
              <a:t>fattore principale della formazione dell’auto-efficacia è costituito dal conseguimento di un esito positivo nell’attività intrapresa. Per Bandura si può realizzare solo nel caso in cui il soggetto è convinto che le sue abilità non sono degli attributi fissi ma delle capacità organizzate in vista delle specifiche </a:t>
            </a:r>
            <a:r>
              <a:rPr lang="it-IT" sz="2000" dirty="0" smtClean="0">
                <a:latin typeface="Arial" panose="020B0604020202020204" pitchFamily="34" charset="0"/>
                <a:ea typeface="Times New Roman" panose="02020603050405020304" pitchFamily="18" charset="0"/>
                <a:cs typeface="Arial" panose="020B0604020202020204" pitchFamily="34" charset="0"/>
              </a:rPr>
              <a:t>finalità.</a:t>
            </a:r>
          </a:p>
          <a:p>
            <a:pPr marL="0" indent="0">
              <a:spcAft>
                <a:spcPts val="0"/>
              </a:spcAft>
              <a:buNone/>
            </a:pPr>
            <a:endParaRPr lang="it-IT" sz="800" dirty="0">
              <a:latin typeface="Arial" panose="020B0604020202020204" pitchFamily="34" charset="0"/>
              <a:ea typeface="Times New Roman" panose="02020603050405020304" pitchFamily="18" charset="0"/>
              <a:cs typeface="Arial" panose="020B0604020202020204" pitchFamily="34" charset="0"/>
            </a:endParaRPr>
          </a:p>
          <a:p>
            <a:pPr marL="0" indent="0">
              <a:spcAft>
                <a:spcPts val="0"/>
              </a:spcAft>
              <a:buNone/>
            </a:pPr>
            <a:r>
              <a:rPr lang="it-IT" sz="2000" dirty="0">
                <a:latin typeface="Arial" panose="020B0604020202020204" pitchFamily="34" charset="0"/>
                <a:ea typeface="Times New Roman" panose="02020603050405020304" pitchFamily="18" charset="0"/>
                <a:cs typeface="Arial" panose="020B0604020202020204" pitchFamily="34" charset="0"/>
              </a:rPr>
              <a:t>Più in generale, i fattori che generano autoefficacia sono:</a:t>
            </a:r>
          </a:p>
          <a:p>
            <a:pPr marL="759143" lvl="1" indent="-457200">
              <a:buFont typeface="+mj-lt"/>
              <a:buAutoNum type="alphaLcPeriod"/>
              <a:tabLst>
                <a:tab pos="457200" algn="l"/>
              </a:tabLst>
            </a:pPr>
            <a:r>
              <a:rPr lang="it-IT" sz="2000" dirty="0">
                <a:latin typeface="Arial" panose="020B0604020202020204" pitchFamily="34" charset="0"/>
                <a:ea typeface="Times New Roman" panose="02020603050405020304" pitchFamily="18" charset="0"/>
                <a:cs typeface="Arial" panose="020B0604020202020204" pitchFamily="34" charset="0"/>
              </a:rPr>
              <a:t>esperienze dirette dell’individuo;</a:t>
            </a:r>
          </a:p>
          <a:p>
            <a:pPr marL="759143" lvl="1" indent="-457200">
              <a:buFont typeface="+mj-lt"/>
              <a:buAutoNum type="alphaLcPeriod"/>
              <a:tabLst>
                <a:tab pos="457200" algn="l"/>
              </a:tabLst>
            </a:pPr>
            <a:r>
              <a:rPr lang="it-IT" sz="2000" dirty="0">
                <a:latin typeface="Arial" panose="020B0604020202020204" pitchFamily="34" charset="0"/>
                <a:ea typeface="Times New Roman" panose="02020603050405020304" pitchFamily="18" charset="0"/>
                <a:cs typeface="Arial" panose="020B0604020202020204" pitchFamily="34" charset="0"/>
              </a:rPr>
              <a:t>esperienze indirette;</a:t>
            </a:r>
          </a:p>
          <a:p>
            <a:pPr marL="759143" lvl="1" indent="-457200">
              <a:buFont typeface="+mj-lt"/>
              <a:buAutoNum type="alphaLcPeriod"/>
              <a:tabLst>
                <a:tab pos="457200" algn="l"/>
              </a:tabLst>
            </a:pPr>
            <a:r>
              <a:rPr lang="it-IT" sz="2000" dirty="0">
                <a:latin typeface="Arial" panose="020B0604020202020204" pitchFamily="34" charset="0"/>
                <a:ea typeface="Times New Roman" panose="02020603050405020304" pitchFamily="18" charset="0"/>
                <a:cs typeface="Arial" panose="020B0604020202020204" pitchFamily="34" charset="0"/>
              </a:rPr>
              <a:t>a seguito di input verbali;</a:t>
            </a:r>
          </a:p>
          <a:p>
            <a:pPr marL="759143" lvl="1" indent="-457200">
              <a:buFont typeface="+mj-lt"/>
              <a:buAutoNum type="alphaLcPeriod"/>
              <a:tabLst>
                <a:tab pos="457200" algn="l"/>
              </a:tabLst>
            </a:pPr>
            <a:r>
              <a:rPr lang="it-IT" sz="2000" dirty="0">
                <a:latin typeface="Arial" panose="020B0604020202020204" pitchFamily="34" charset="0"/>
                <a:ea typeface="Times New Roman" panose="02020603050405020304" pitchFamily="18" charset="0"/>
                <a:cs typeface="Arial" panose="020B0604020202020204" pitchFamily="34" charset="0"/>
              </a:rPr>
              <a:t>stati di tensione emotiva.</a:t>
            </a:r>
          </a:p>
          <a:p>
            <a:pPr marL="228600">
              <a:spcAft>
                <a:spcPts val="0"/>
              </a:spcAft>
            </a:pPr>
            <a:endParaRPr lang="it-IT" sz="2000" dirty="0">
              <a:latin typeface="Arial" panose="020B0604020202020204" pitchFamily="34" charset="0"/>
              <a:ea typeface="Times New Roman" panose="02020603050405020304" pitchFamily="18" charset="0"/>
              <a:cs typeface="Arial" panose="020B0604020202020204" pitchFamily="34" charset="0"/>
            </a:endParaRPr>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Bandura e la teoria dell’auto-efficacia </a:t>
            </a:r>
            <a:r>
              <a:rPr lang="it-IT" sz="2800" dirty="0">
                <a:latin typeface="Arial" panose="020B0604020202020204" pitchFamily="34" charset="0"/>
                <a:cs typeface="Arial" panose="020B0604020202020204" pitchFamily="34" charset="0"/>
              </a:rPr>
              <a:t>(rielaborato, da Nota e Soresi, 2000) </a:t>
            </a:r>
            <a:endParaRPr lang="it-IT" dirty="0"/>
          </a:p>
        </p:txBody>
      </p:sp>
    </p:spTree>
    <p:extLst>
      <p:ext uri="{BB962C8B-B14F-4D97-AF65-F5344CB8AC3E}">
        <p14:creationId xmlns:p14="http://schemas.microsoft.com/office/powerpoint/2010/main" val="180333393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normAutofit/>
          </a:bodyPr>
          <a:lstStyle/>
          <a:p>
            <a:pPr marL="0" indent="0">
              <a:buNone/>
            </a:pPr>
            <a:endParaRPr lang="it-IT" b="1" dirty="0" smtClean="0">
              <a:latin typeface="Arial" panose="020B0604020202020204" pitchFamily="34" charset="0"/>
              <a:cs typeface="Arial" panose="020B0604020202020204" pitchFamily="34" charset="0"/>
            </a:endParaRPr>
          </a:p>
          <a:p>
            <a:pPr marL="0" indent="0">
              <a:buNone/>
            </a:pPr>
            <a:r>
              <a:rPr lang="it-IT" b="1" dirty="0" smtClean="0">
                <a:latin typeface="Arial" panose="020B0604020202020204" pitchFamily="34" charset="0"/>
                <a:cs typeface="Arial" panose="020B0604020202020204" pitchFamily="34" charset="0"/>
              </a:rPr>
              <a:t>Persone </a:t>
            </a:r>
            <a:r>
              <a:rPr lang="it-IT" b="1" dirty="0">
                <a:latin typeface="Arial" panose="020B0604020202020204" pitchFamily="34" charset="0"/>
                <a:cs typeface="Arial" panose="020B0604020202020204" pitchFamily="34" charset="0"/>
              </a:rPr>
              <a:t>con basso senso di efficacia:</a:t>
            </a:r>
            <a:endParaRPr lang="it-IT" dirty="0">
              <a:latin typeface="Arial" panose="020B0604020202020204" pitchFamily="34" charset="0"/>
              <a:cs typeface="Arial" panose="020B0604020202020204" pitchFamily="34" charset="0"/>
            </a:endParaRPr>
          </a:p>
          <a:p>
            <a:pPr marL="514350" indent="-514350">
              <a:buFont typeface="+mj-lt"/>
              <a:buAutoNum type="arabicParenR"/>
            </a:pPr>
            <a:r>
              <a:rPr lang="it-IT" dirty="0" smtClean="0">
                <a:latin typeface="Arial" panose="020B0604020202020204" pitchFamily="34" charset="0"/>
                <a:cs typeface="Arial" panose="020B0604020202020204" pitchFamily="34" charset="0"/>
              </a:rPr>
              <a:t>Sono </a:t>
            </a:r>
            <a:r>
              <a:rPr lang="it-IT" dirty="0">
                <a:latin typeface="Arial" panose="020B0604020202020204" pitchFamily="34" charset="0"/>
                <a:cs typeface="Arial" panose="020B0604020202020204" pitchFamily="34" charset="0"/>
              </a:rPr>
              <a:t>intimidite da attività “difficili” e se ne allontanano sentendosi minacciate;</a:t>
            </a:r>
          </a:p>
          <a:p>
            <a:pPr marL="514350" indent="-514350">
              <a:buFont typeface="+mj-lt"/>
              <a:buAutoNum type="arabicParenR"/>
            </a:pPr>
            <a:r>
              <a:rPr lang="it-IT" dirty="0" smtClean="0">
                <a:latin typeface="Arial" panose="020B0604020202020204" pitchFamily="34" charset="0"/>
                <a:cs typeface="Arial" panose="020B0604020202020204" pitchFamily="34" charset="0"/>
              </a:rPr>
              <a:t>Hanno </a:t>
            </a:r>
            <a:r>
              <a:rPr lang="it-IT" dirty="0">
                <a:latin typeface="Arial" panose="020B0604020202020204" pitchFamily="34" charset="0"/>
                <a:cs typeface="Arial" panose="020B0604020202020204" pitchFamily="34" charset="0"/>
              </a:rPr>
              <a:t>basse aspirazioni e scarso impegno nel raggiungere gli obiettivi scelti;</a:t>
            </a:r>
          </a:p>
          <a:p>
            <a:pPr marL="514350" indent="-514350">
              <a:buFont typeface="+mj-lt"/>
              <a:buAutoNum type="arabicParenR"/>
            </a:pPr>
            <a:r>
              <a:rPr lang="it-IT" dirty="0" smtClean="0">
                <a:latin typeface="Arial" panose="020B0604020202020204" pitchFamily="34" charset="0"/>
                <a:cs typeface="Arial" panose="020B0604020202020204" pitchFamily="34" charset="0"/>
              </a:rPr>
              <a:t>Di </a:t>
            </a:r>
            <a:r>
              <a:rPr lang="it-IT" dirty="0">
                <a:latin typeface="Arial" panose="020B0604020202020204" pitchFamily="34" charset="0"/>
                <a:cs typeface="Arial" panose="020B0604020202020204" pitchFamily="34" charset="0"/>
              </a:rPr>
              <a:t>fronte agli ostacoli riducono il proprio impegno e rinunciano facilmente;</a:t>
            </a:r>
          </a:p>
          <a:p>
            <a:pPr marL="514350" indent="-514350">
              <a:buFont typeface="+mj-lt"/>
              <a:buAutoNum type="arabicParenR"/>
            </a:pPr>
            <a:r>
              <a:rPr lang="it-IT" dirty="0" smtClean="0">
                <a:latin typeface="Arial" panose="020B0604020202020204" pitchFamily="34" charset="0"/>
                <a:cs typeface="Arial" panose="020B0604020202020204" pitchFamily="34" charset="0"/>
              </a:rPr>
              <a:t>Attribuiscono </a:t>
            </a:r>
            <a:r>
              <a:rPr lang="it-IT" dirty="0">
                <a:latin typeface="Arial" panose="020B0604020202020204" pitchFamily="34" charset="0"/>
                <a:cs typeface="Arial" panose="020B0604020202020204" pitchFamily="34" charset="0"/>
              </a:rPr>
              <a:t>le prestazioni scadenti alla propria incapacità e dopo pochi insuccessi perdono fiducia; </a:t>
            </a:r>
          </a:p>
          <a:p>
            <a:pPr marL="514350" indent="-514350">
              <a:buFont typeface="+mj-lt"/>
              <a:buAutoNum type="arabicParenR"/>
            </a:pPr>
            <a:r>
              <a:rPr lang="it-IT" dirty="0" smtClean="0">
                <a:latin typeface="Arial" panose="020B0604020202020204" pitchFamily="34" charset="0"/>
                <a:cs typeface="Arial" panose="020B0604020202020204" pitchFamily="34" charset="0"/>
              </a:rPr>
              <a:t>Sono </a:t>
            </a:r>
            <a:r>
              <a:rPr lang="it-IT" dirty="0">
                <a:latin typeface="Arial" panose="020B0604020202020204" pitchFamily="34" charset="0"/>
                <a:cs typeface="Arial" panose="020B0604020202020204" pitchFamily="34" charset="0"/>
              </a:rPr>
              <a:t>facili preda dello stress e della depressione. </a:t>
            </a:r>
            <a:r>
              <a:rPr lang="it-IT" sz="2800" b="1" dirty="0">
                <a:latin typeface="Arial" panose="020B0604020202020204" pitchFamily="34" charset="0"/>
                <a:cs typeface="Arial" panose="020B0604020202020204" pitchFamily="34" charset="0"/>
              </a:rPr>
              <a:t> </a:t>
            </a:r>
            <a:endParaRPr lang="it-IT" sz="2800" dirty="0">
              <a:latin typeface="Arial" panose="020B0604020202020204" pitchFamily="34" charset="0"/>
              <a:cs typeface="Arial" panose="020B0604020202020204" pitchFamily="34" charset="0"/>
            </a:endParaRPr>
          </a:p>
          <a:p>
            <a:pPr marL="0" indent="0">
              <a:buNone/>
            </a:pPr>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Bandura e la teoria dell’auto-efficacia </a:t>
            </a:r>
            <a:r>
              <a:rPr lang="it-IT" sz="2800" dirty="0">
                <a:latin typeface="Arial" panose="020B0604020202020204" pitchFamily="34" charset="0"/>
                <a:cs typeface="Arial" panose="020B0604020202020204" pitchFamily="34" charset="0"/>
              </a:rPr>
              <a:t>(rielaborato, da Nota e Soresi, 2000) </a:t>
            </a:r>
            <a:endParaRPr lang="it-IT" dirty="0"/>
          </a:p>
        </p:txBody>
      </p:sp>
    </p:spTree>
    <p:extLst>
      <p:ext uri="{BB962C8B-B14F-4D97-AF65-F5344CB8AC3E}">
        <p14:creationId xmlns:p14="http://schemas.microsoft.com/office/powerpoint/2010/main" val="371330782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normAutofit fontScale="92500" lnSpcReduction="20000"/>
          </a:bodyPr>
          <a:lstStyle/>
          <a:p>
            <a:pPr marL="0" indent="0">
              <a:buNone/>
            </a:pPr>
            <a:r>
              <a:rPr lang="it-IT" sz="2600" b="1" dirty="0">
                <a:latin typeface="Arial" panose="020B0604020202020204" pitchFamily="34" charset="0"/>
                <a:cs typeface="Arial" panose="020B0604020202020204" pitchFamily="34" charset="0"/>
              </a:rPr>
              <a:t>Persone con alto senso di efficacia:</a:t>
            </a:r>
            <a:endParaRPr lang="it-IT" sz="2600" dirty="0">
              <a:latin typeface="Arial" panose="020B0604020202020204" pitchFamily="34" charset="0"/>
              <a:cs typeface="Arial" panose="020B0604020202020204" pitchFamily="34" charset="0"/>
            </a:endParaRPr>
          </a:p>
          <a:p>
            <a:pPr marL="457200" indent="-457200">
              <a:buFont typeface="+mj-lt"/>
              <a:buAutoNum type="arabicParenR"/>
            </a:pPr>
            <a:r>
              <a:rPr lang="it-IT" sz="2600" dirty="0" smtClean="0">
                <a:latin typeface="Arial" panose="020B0604020202020204" pitchFamily="34" charset="0"/>
                <a:cs typeface="Arial" panose="020B0604020202020204" pitchFamily="34" charset="0"/>
              </a:rPr>
              <a:t>Affrontano </a:t>
            </a:r>
            <a:r>
              <a:rPr lang="it-IT" sz="2600" dirty="0">
                <a:latin typeface="Arial" panose="020B0604020202020204" pitchFamily="34" charset="0"/>
                <a:cs typeface="Arial" panose="020B0604020202020204" pitchFamily="34" charset="0"/>
              </a:rPr>
              <a:t>compiti difficili come sfide, sono motivate e partecipi di ciò che fanno;</a:t>
            </a:r>
          </a:p>
          <a:p>
            <a:pPr marL="457200" indent="-457200">
              <a:buFont typeface="+mj-lt"/>
              <a:buAutoNum type="arabicParenR"/>
            </a:pPr>
            <a:r>
              <a:rPr lang="it-IT" sz="2600" dirty="0" smtClean="0">
                <a:latin typeface="Arial" panose="020B0604020202020204" pitchFamily="34" charset="0"/>
                <a:cs typeface="Arial" panose="020B0604020202020204" pitchFamily="34" charset="0"/>
              </a:rPr>
              <a:t>Nelle </a:t>
            </a:r>
            <a:r>
              <a:rPr lang="it-IT" sz="2600" dirty="0">
                <a:latin typeface="Arial" panose="020B0604020202020204" pitchFamily="34" charset="0"/>
                <a:cs typeface="Arial" panose="020B0604020202020204" pitchFamily="34" charset="0"/>
              </a:rPr>
              <a:t>difficoltà intensificano il loro impegno appoggiandosi alle difficoltà positivamente superate in passato; </a:t>
            </a:r>
          </a:p>
          <a:p>
            <a:pPr marL="457200" indent="-457200">
              <a:buFont typeface="+mj-lt"/>
              <a:buAutoNum type="arabicParenR"/>
            </a:pPr>
            <a:r>
              <a:rPr lang="it-IT" sz="2600" dirty="0" smtClean="0">
                <a:latin typeface="Arial" panose="020B0604020202020204" pitchFamily="34" charset="0"/>
                <a:cs typeface="Arial" panose="020B0604020202020204" pitchFamily="34" charset="0"/>
              </a:rPr>
              <a:t>Recuperano </a:t>
            </a:r>
            <a:r>
              <a:rPr lang="it-IT" sz="2600" dirty="0">
                <a:latin typeface="Arial" panose="020B0604020202020204" pitchFamily="34" charset="0"/>
                <a:cs typeface="Arial" panose="020B0604020202020204" pitchFamily="34" charset="0"/>
              </a:rPr>
              <a:t>velocemente la propria auto-efficacia dopo gli insuccessi;</a:t>
            </a:r>
          </a:p>
          <a:p>
            <a:pPr marL="457200" indent="-457200">
              <a:buFont typeface="+mj-lt"/>
              <a:buAutoNum type="arabicParenR"/>
            </a:pPr>
            <a:r>
              <a:rPr lang="it-IT" sz="2600" dirty="0" smtClean="0">
                <a:latin typeface="Arial" panose="020B0604020202020204" pitchFamily="34" charset="0"/>
                <a:cs typeface="Arial" panose="020B0604020202020204" pitchFamily="34" charset="0"/>
              </a:rPr>
              <a:t>Attribuiscono </a:t>
            </a:r>
            <a:r>
              <a:rPr lang="it-IT" sz="2600" dirty="0">
                <a:latin typeface="Arial" panose="020B0604020202020204" pitchFamily="34" charset="0"/>
                <a:cs typeface="Arial" panose="020B0604020202020204" pitchFamily="34" charset="0"/>
              </a:rPr>
              <a:t>l’insuccesso all’impegno insufficiente o alla mancanza di conoscenze; </a:t>
            </a:r>
          </a:p>
          <a:p>
            <a:pPr marL="457200" indent="-457200">
              <a:buFont typeface="+mj-lt"/>
              <a:buAutoNum type="arabicParenR"/>
            </a:pPr>
            <a:r>
              <a:rPr lang="it-IT" sz="2600" dirty="0" smtClean="0">
                <a:latin typeface="Arial" panose="020B0604020202020204" pitchFamily="34" charset="0"/>
                <a:cs typeface="Arial" panose="020B0604020202020204" pitchFamily="34" charset="0"/>
              </a:rPr>
              <a:t>Hanno </a:t>
            </a:r>
            <a:r>
              <a:rPr lang="it-IT" sz="2600" dirty="0">
                <a:latin typeface="Arial" panose="020B0604020202020204" pitchFamily="34" charset="0"/>
                <a:cs typeface="Arial" panose="020B0604020202020204" pitchFamily="34" charset="0"/>
              </a:rPr>
              <a:t>maggiori successi personali che riducono lo stress e la vulnerabilità. </a:t>
            </a:r>
          </a:p>
          <a:p>
            <a:pPr marL="0" indent="0">
              <a:buNone/>
            </a:pPr>
            <a:endParaRPr lang="it-IT" sz="2600" dirty="0">
              <a:latin typeface="Arial" panose="020B0604020202020204" pitchFamily="34" charset="0"/>
              <a:cs typeface="Arial" panose="020B0604020202020204" pitchFamily="34" charset="0"/>
            </a:endParaRPr>
          </a:p>
          <a:p>
            <a:pPr marL="301943" lvl="1" indent="0">
              <a:buNone/>
            </a:pPr>
            <a:r>
              <a:rPr lang="it-IT" sz="2600" dirty="0">
                <a:latin typeface="Arial" panose="020B0604020202020204" pitchFamily="34" charset="0"/>
                <a:cs typeface="Arial" panose="020B0604020202020204" pitchFamily="34" charset="0"/>
              </a:rPr>
              <a:t>Le aspettative di efficacia personale  non solo permettono di predire il comportamento dell’individuo - ma hanno anche un effettivo ruolo causale nel determinare il comportamento dell’individuo.</a:t>
            </a: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Bandura e la teoria dell’auto-efficacia </a:t>
            </a:r>
            <a:r>
              <a:rPr lang="it-IT" sz="2800" dirty="0">
                <a:latin typeface="Arial" panose="020B0604020202020204" pitchFamily="34" charset="0"/>
                <a:cs typeface="Arial" panose="020B0604020202020204" pitchFamily="34" charset="0"/>
              </a:rPr>
              <a:t>(rielaborato, da Nota e Soresi, 2000) </a:t>
            </a:r>
            <a:endParaRPr lang="it-IT" dirty="0"/>
          </a:p>
        </p:txBody>
      </p:sp>
    </p:spTree>
    <p:extLst>
      <p:ext uri="{BB962C8B-B14F-4D97-AF65-F5344CB8AC3E}">
        <p14:creationId xmlns:p14="http://schemas.microsoft.com/office/powerpoint/2010/main" val="102542061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lstStyle/>
          <a:p>
            <a:endParaRPr lang="it-IT" b="1" dirty="0">
              <a:latin typeface="Arial" panose="020B0604020202020204" pitchFamily="34" charset="0"/>
              <a:cs typeface="Arial" panose="020B0604020202020204" pitchFamily="34" charset="0"/>
            </a:endParaRPr>
          </a:p>
          <a:p>
            <a:pPr marL="0" indent="0">
              <a:buNone/>
            </a:pPr>
            <a:endParaRPr lang="it-IT" b="1" dirty="0"/>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Bandura e la teoria dell’auto-efficacia </a:t>
            </a:r>
            <a:r>
              <a:rPr lang="it-IT" sz="2800" dirty="0">
                <a:latin typeface="Arial" panose="020B0604020202020204" pitchFamily="34" charset="0"/>
                <a:cs typeface="Arial" panose="020B0604020202020204" pitchFamily="34" charset="0"/>
              </a:rPr>
              <a:t>(rielaborato, da Nota e Soresi, 2000) </a:t>
            </a:r>
            <a:endParaRPr lang="it-IT" dirty="0"/>
          </a:p>
        </p:txBody>
      </p:sp>
      <p:sp>
        <p:nvSpPr>
          <p:cNvPr id="4" name="Rettangolo arrotondato 3"/>
          <p:cNvSpPr/>
          <p:nvPr/>
        </p:nvSpPr>
        <p:spPr>
          <a:xfrm>
            <a:off x="4378362" y="3652221"/>
            <a:ext cx="300317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b="1" dirty="0" smtClean="0">
                <a:latin typeface="Arial" panose="020B0604020202020204" pitchFamily="34" charset="0"/>
                <a:cs typeface="Arial" panose="020B0604020202020204" pitchFamily="34" charset="0"/>
              </a:rPr>
              <a:t>Circolo</a:t>
            </a:r>
            <a:r>
              <a:rPr lang="it-IT" sz="2800" dirty="0" smtClean="0">
                <a:latin typeface="Arial" panose="020B0604020202020204" pitchFamily="34" charset="0"/>
                <a:cs typeface="Arial" panose="020B0604020202020204" pitchFamily="34" charset="0"/>
              </a:rPr>
              <a:t> </a:t>
            </a:r>
            <a:r>
              <a:rPr lang="it-IT" sz="2800" b="1" dirty="0">
                <a:latin typeface="Arial" panose="020B0604020202020204" pitchFamily="34" charset="0"/>
                <a:cs typeface="Arial" panose="020B0604020202020204" pitchFamily="34" charset="0"/>
              </a:rPr>
              <a:t>vizioso</a:t>
            </a:r>
            <a:endParaRPr lang="it-IT" sz="2800" dirty="0">
              <a:latin typeface="Arial" panose="020B0604020202020204" pitchFamily="34" charset="0"/>
              <a:cs typeface="Arial" panose="020B0604020202020204" pitchFamily="34" charset="0"/>
            </a:endParaRPr>
          </a:p>
          <a:p>
            <a:pPr algn="ctr"/>
            <a:endParaRPr lang="it-IT" dirty="0"/>
          </a:p>
        </p:txBody>
      </p:sp>
      <p:pic>
        <p:nvPicPr>
          <p:cNvPr id="6" name="Immagine 5"/>
          <p:cNvPicPr>
            <a:picLocks noChangeAspect="1"/>
          </p:cNvPicPr>
          <p:nvPr/>
        </p:nvPicPr>
        <p:blipFill>
          <a:blip r:embed="rId2"/>
          <a:stretch>
            <a:fillRect/>
          </a:stretch>
        </p:blipFill>
        <p:spPr>
          <a:xfrm>
            <a:off x="7510346" y="5164607"/>
            <a:ext cx="2089433" cy="1052096"/>
          </a:xfrm>
          <a:prstGeom prst="rect">
            <a:avLst/>
          </a:prstGeom>
        </p:spPr>
      </p:pic>
      <p:pic>
        <p:nvPicPr>
          <p:cNvPr id="7" name="Immagine 6"/>
          <p:cNvPicPr>
            <a:picLocks noChangeAspect="1"/>
          </p:cNvPicPr>
          <p:nvPr/>
        </p:nvPicPr>
        <p:blipFill>
          <a:blip r:embed="rId2"/>
          <a:stretch>
            <a:fillRect/>
          </a:stretch>
        </p:blipFill>
        <p:spPr>
          <a:xfrm>
            <a:off x="3569835" y="5573462"/>
            <a:ext cx="2033196" cy="859611"/>
          </a:xfrm>
          <a:prstGeom prst="rect">
            <a:avLst/>
          </a:prstGeom>
        </p:spPr>
      </p:pic>
      <p:pic>
        <p:nvPicPr>
          <p:cNvPr id="8" name="Immagine 7"/>
          <p:cNvPicPr>
            <a:picLocks noChangeAspect="1"/>
          </p:cNvPicPr>
          <p:nvPr/>
        </p:nvPicPr>
        <p:blipFill>
          <a:blip r:embed="rId2"/>
          <a:stretch>
            <a:fillRect/>
          </a:stretch>
        </p:blipFill>
        <p:spPr>
          <a:xfrm>
            <a:off x="1043491" y="4404463"/>
            <a:ext cx="2273779" cy="859611"/>
          </a:xfrm>
          <a:prstGeom prst="rect">
            <a:avLst/>
          </a:prstGeom>
        </p:spPr>
      </p:pic>
      <p:pic>
        <p:nvPicPr>
          <p:cNvPr id="9" name="Immagine 8"/>
          <p:cNvPicPr>
            <a:picLocks noChangeAspect="1"/>
          </p:cNvPicPr>
          <p:nvPr/>
        </p:nvPicPr>
        <p:blipFill>
          <a:blip r:embed="rId2"/>
          <a:stretch>
            <a:fillRect/>
          </a:stretch>
        </p:blipFill>
        <p:spPr>
          <a:xfrm>
            <a:off x="1850314" y="2109536"/>
            <a:ext cx="2273779" cy="859611"/>
          </a:xfrm>
          <a:prstGeom prst="rect">
            <a:avLst/>
          </a:prstGeom>
        </p:spPr>
      </p:pic>
      <p:pic>
        <p:nvPicPr>
          <p:cNvPr id="10" name="Immagine 9"/>
          <p:cNvPicPr>
            <a:picLocks noChangeAspect="1"/>
          </p:cNvPicPr>
          <p:nvPr/>
        </p:nvPicPr>
        <p:blipFill>
          <a:blip r:embed="rId2"/>
          <a:stretch>
            <a:fillRect/>
          </a:stretch>
        </p:blipFill>
        <p:spPr>
          <a:xfrm>
            <a:off x="5988316" y="2109536"/>
            <a:ext cx="2496431" cy="871406"/>
          </a:xfrm>
          <a:prstGeom prst="rect">
            <a:avLst/>
          </a:prstGeom>
        </p:spPr>
      </p:pic>
      <p:sp>
        <p:nvSpPr>
          <p:cNvPr id="12" name="CasellaDiTesto 11"/>
          <p:cNvSpPr txBox="1"/>
          <p:nvPr/>
        </p:nvSpPr>
        <p:spPr>
          <a:xfrm>
            <a:off x="1850314" y="2077676"/>
            <a:ext cx="2273779" cy="923330"/>
          </a:xfrm>
          <a:prstGeom prst="rect">
            <a:avLst/>
          </a:prstGeom>
          <a:noFill/>
        </p:spPr>
        <p:txBody>
          <a:bodyPr wrap="square" rtlCol="0">
            <a:spAutoFit/>
          </a:bodyPr>
          <a:lstStyle/>
          <a:p>
            <a:endParaRPr lang="it-IT" b="1" dirty="0" smtClean="0">
              <a:latin typeface="Arial" panose="020B0604020202020204" pitchFamily="34" charset="0"/>
              <a:cs typeface="Arial" panose="020B0604020202020204" pitchFamily="34" charset="0"/>
            </a:endParaRPr>
          </a:p>
          <a:p>
            <a:r>
              <a:rPr lang="it-IT" b="1" dirty="0" smtClean="0">
                <a:latin typeface="Arial" panose="020B0604020202020204" pitchFamily="34" charset="0"/>
                <a:cs typeface="Arial" panose="020B0604020202020204" pitchFamily="34" charset="0"/>
              </a:rPr>
              <a:t>  Autostima </a:t>
            </a:r>
            <a:r>
              <a:rPr lang="it-IT" b="1" dirty="0">
                <a:latin typeface="Arial" panose="020B0604020202020204" pitchFamily="34" charset="0"/>
                <a:cs typeface="Arial" panose="020B0604020202020204" pitchFamily="34" charset="0"/>
              </a:rPr>
              <a:t>bassa</a:t>
            </a:r>
          </a:p>
          <a:p>
            <a:endParaRPr lang="it-IT" dirty="0"/>
          </a:p>
        </p:txBody>
      </p:sp>
      <p:sp>
        <p:nvSpPr>
          <p:cNvPr id="13" name="CasellaDiTesto 12"/>
          <p:cNvSpPr txBox="1"/>
          <p:nvPr/>
        </p:nvSpPr>
        <p:spPr>
          <a:xfrm>
            <a:off x="5988316" y="2109536"/>
            <a:ext cx="2496432" cy="923330"/>
          </a:xfrm>
          <a:prstGeom prst="rect">
            <a:avLst/>
          </a:prstGeom>
          <a:noFill/>
        </p:spPr>
        <p:txBody>
          <a:bodyPr wrap="square" rtlCol="0">
            <a:spAutoFit/>
          </a:bodyPr>
          <a:lstStyle/>
          <a:p>
            <a:endParaRPr lang="it-IT" b="1" dirty="0" smtClean="0">
              <a:latin typeface="Arial" panose="020B0604020202020204" pitchFamily="34" charset="0"/>
              <a:cs typeface="Arial" panose="020B0604020202020204" pitchFamily="34" charset="0"/>
            </a:endParaRPr>
          </a:p>
          <a:p>
            <a:r>
              <a:rPr lang="it-IT" b="1" dirty="0">
                <a:latin typeface="Arial" panose="020B0604020202020204" pitchFamily="34" charset="0"/>
                <a:cs typeface="Arial" panose="020B0604020202020204" pitchFamily="34" charset="0"/>
              </a:rPr>
              <a:t> </a:t>
            </a:r>
            <a:r>
              <a:rPr lang="it-IT" b="1" dirty="0" smtClean="0">
                <a:latin typeface="Arial" panose="020B0604020202020204" pitchFamily="34" charset="0"/>
                <a:cs typeface="Arial" panose="020B0604020202020204" pitchFamily="34" charset="0"/>
              </a:rPr>
              <a:t>Aspettative </a:t>
            </a:r>
            <a:r>
              <a:rPr lang="it-IT" b="1" dirty="0">
                <a:latin typeface="Arial" panose="020B0604020202020204" pitchFamily="34" charset="0"/>
                <a:cs typeface="Arial" panose="020B0604020202020204" pitchFamily="34" charset="0"/>
              </a:rPr>
              <a:t>negative</a:t>
            </a:r>
            <a:endParaRPr lang="it-IT" dirty="0">
              <a:latin typeface="Arial" panose="020B0604020202020204" pitchFamily="34" charset="0"/>
              <a:cs typeface="Arial" panose="020B0604020202020204" pitchFamily="34" charset="0"/>
            </a:endParaRPr>
          </a:p>
          <a:p>
            <a:endParaRPr lang="it-IT" dirty="0"/>
          </a:p>
        </p:txBody>
      </p:sp>
      <p:sp>
        <p:nvSpPr>
          <p:cNvPr id="14" name="CasellaDiTesto 13"/>
          <p:cNvSpPr txBox="1"/>
          <p:nvPr/>
        </p:nvSpPr>
        <p:spPr>
          <a:xfrm>
            <a:off x="7510347" y="5205140"/>
            <a:ext cx="2089432" cy="923330"/>
          </a:xfrm>
          <a:prstGeom prst="rect">
            <a:avLst/>
          </a:prstGeom>
          <a:noFill/>
        </p:spPr>
        <p:txBody>
          <a:bodyPr wrap="square" rtlCol="0">
            <a:spAutoFit/>
          </a:bodyPr>
          <a:lstStyle/>
          <a:p>
            <a:pPr algn="ctr"/>
            <a:r>
              <a:rPr lang="it-IT" b="1" dirty="0" smtClean="0">
                <a:latin typeface="Arial" panose="020B0604020202020204" pitchFamily="34" charset="0"/>
                <a:cs typeface="Arial" panose="020B0604020202020204" pitchFamily="34" charset="0"/>
              </a:rPr>
              <a:t> </a:t>
            </a:r>
            <a:endParaRPr lang="it-IT" b="1" dirty="0" smtClean="0">
              <a:latin typeface="Arial" panose="020B0604020202020204" pitchFamily="34" charset="0"/>
              <a:cs typeface="Arial" panose="020B0604020202020204" pitchFamily="34" charset="0"/>
            </a:endParaRPr>
          </a:p>
          <a:p>
            <a:pPr algn="ctr"/>
            <a:r>
              <a:rPr lang="it-IT" b="1" dirty="0" smtClean="0">
                <a:latin typeface="Arial" panose="020B0604020202020204" pitchFamily="34" charset="0"/>
                <a:cs typeface="Arial" panose="020B0604020202020204" pitchFamily="34" charset="0"/>
              </a:rPr>
              <a:t>Ansia </a:t>
            </a:r>
            <a:r>
              <a:rPr lang="it-IT" b="1" dirty="0">
                <a:latin typeface="Arial" panose="020B0604020202020204" pitchFamily="34" charset="0"/>
                <a:cs typeface="Arial" panose="020B0604020202020204" pitchFamily="34" charset="0"/>
              </a:rPr>
              <a:t>elevata</a:t>
            </a:r>
          </a:p>
          <a:p>
            <a:endParaRPr lang="it-IT" dirty="0"/>
          </a:p>
        </p:txBody>
      </p:sp>
      <p:sp>
        <p:nvSpPr>
          <p:cNvPr id="15" name="CasellaDiTesto 14"/>
          <p:cNvSpPr txBox="1"/>
          <p:nvPr/>
        </p:nvSpPr>
        <p:spPr>
          <a:xfrm>
            <a:off x="3569835" y="5549976"/>
            <a:ext cx="1957892" cy="923330"/>
          </a:xfrm>
          <a:prstGeom prst="rect">
            <a:avLst/>
          </a:prstGeom>
          <a:noFill/>
        </p:spPr>
        <p:txBody>
          <a:bodyPr wrap="square" rtlCol="0">
            <a:spAutoFit/>
          </a:bodyPr>
          <a:lstStyle/>
          <a:p>
            <a:endParaRPr lang="it-IT" b="1" dirty="0" smtClean="0">
              <a:latin typeface="Arial" panose="020B0604020202020204" pitchFamily="34" charset="0"/>
              <a:cs typeface="Arial" panose="020B0604020202020204" pitchFamily="34" charset="0"/>
            </a:endParaRPr>
          </a:p>
          <a:p>
            <a:pPr algn="ctr"/>
            <a:r>
              <a:rPr lang="it-IT" b="1" dirty="0" smtClean="0">
                <a:latin typeface="Arial" panose="020B0604020202020204" pitchFamily="34" charset="0"/>
                <a:cs typeface="Arial" panose="020B0604020202020204" pitchFamily="34" charset="0"/>
              </a:rPr>
              <a:t>Fallimento</a:t>
            </a:r>
            <a:endParaRPr lang="it-IT" dirty="0">
              <a:latin typeface="Arial" panose="020B0604020202020204" pitchFamily="34" charset="0"/>
              <a:cs typeface="Arial" panose="020B0604020202020204" pitchFamily="34" charset="0"/>
            </a:endParaRPr>
          </a:p>
          <a:p>
            <a:endParaRPr lang="it-IT" dirty="0"/>
          </a:p>
        </p:txBody>
      </p:sp>
      <p:sp>
        <p:nvSpPr>
          <p:cNvPr id="16" name="CasellaDiTesto 15"/>
          <p:cNvSpPr txBox="1"/>
          <p:nvPr/>
        </p:nvSpPr>
        <p:spPr>
          <a:xfrm>
            <a:off x="1236236" y="4416611"/>
            <a:ext cx="1936375" cy="923330"/>
          </a:xfrm>
          <a:prstGeom prst="rect">
            <a:avLst/>
          </a:prstGeom>
          <a:noFill/>
        </p:spPr>
        <p:txBody>
          <a:bodyPr wrap="square" rtlCol="0">
            <a:spAutoFit/>
          </a:bodyPr>
          <a:lstStyle/>
          <a:p>
            <a:endParaRPr lang="it-IT" b="1" dirty="0" smtClean="0">
              <a:latin typeface="Arial" panose="020B0604020202020204" pitchFamily="34" charset="0"/>
              <a:cs typeface="Arial" panose="020B0604020202020204" pitchFamily="34" charset="0"/>
            </a:endParaRPr>
          </a:p>
          <a:p>
            <a:r>
              <a:rPr lang="it-IT" b="1" dirty="0" smtClean="0">
                <a:latin typeface="Arial" panose="020B0604020202020204" pitchFamily="34" charset="0"/>
                <a:cs typeface="Arial" panose="020B0604020202020204" pitchFamily="34" charset="0"/>
              </a:rPr>
              <a:t>Senso </a:t>
            </a:r>
            <a:r>
              <a:rPr lang="it-IT" b="1" dirty="0">
                <a:latin typeface="Arial" panose="020B0604020202020204" pitchFamily="34" charset="0"/>
                <a:cs typeface="Arial" panose="020B0604020202020204" pitchFamily="34" charset="0"/>
              </a:rPr>
              <a:t>di colpa</a:t>
            </a:r>
          </a:p>
          <a:p>
            <a:endParaRPr lang="it-IT" dirty="0"/>
          </a:p>
        </p:txBody>
      </p:sp>
      <p:sp>
        <p:nvSpPr>
          <p:cNvPr id="5" name="Freccia a destra 4"/>
          <p:cNvSpPr/>
          <p:nvPr/>
        </p:nvSpPr>
        <p:spPr>
          <a:xfrm>
            <a:off x="4548781" y="228196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1" name="Immagine 10"/>
          <p:cNvPicPr>
            <a:picLocks noChangeAspect="1"/>
          </p:cNvPicPr>
          <p:nvPr/>
        </p:nvPicPr>
        <p:blipFill>
          <a:blip r:embed="rId3"/>
          <a:stretch>
            <a:fillRect/>
          </a:stretch>
        </p:blipFill>
        <p:spPr>
          <a:xfrm rot="7906197">
            <a:off x="9635216" y="4725109"/>
            <a:ext cx="999831" cy="542591"/>
          </a:xfrm>
          <a:prstGeom prst="rect">
            <a:avLst/>
          </a:prstGeom>
        </p:spPr>
      </p:pic>
      <p:pic>
        <p:nvPicPr>
          <p:cNvPr id="17" name="Immagine 16"/>
          <p:cNvPicPr>
            <a:picLocks noChangeAspect="1"/>
          </p:cNvPicPr>
          <p:nvPr/>
        </p:nvPicPr>
        <p:blipFill>
          <a:blip r:embed="rId3"/>
          <a:stretch>
            <a:fillRect/>
          </a:stretch>
        </p:blipFill>
        <p:spPr>
          <a:xfrm rot="9919799">
            <a:off x="6067523" y="5605117"/>
            <a:ext cx="999831" cy="542591"/>
          </a:xfrm>
          <a:prstGeom prst="rect">
            <a:avLst/>
          </a:prstGeom>
        </p:spPr>
      </p:pic>
      <p:pic>
        <p:nvPicPr>
          <p:cNvPr id="18" name="Immagine 17"/>
          <p:cNvPicPr>
            <a:picLocks noChangeAspect="1"/>
          </p:cNvPicPr>
          <p:nvPr/>
        </p:nvPicPr>
        <p:blipFill>
          <a:blip r:embed="rId3"/>
          <a:stretch>
            <a:fillRect/>
          </a:stretch>
        </p:blipFill>
        <p:spPr>
          <a:xfrm rot="12355378">
            <a:off x="2248680" y="5577279"/>
            <a:ext cx="999831" cy="542591"/>
          </a:xfrm>
          <a:prstGeom prst="rect">
            <a:avLst/>
          </a:prstGeom>
        </p:spPr>
      </p:pic>
      <p:pic>
        <p:nvPicPr>
          <p:cNvPr id="19" name="Immagine 18"/>
          <p:cNvPicPr>
            <a:picLocks noChangeAspect="1"/>
          </p:cNvPicPr>
          <p:nvPr/>
        </p:nvPicPr>
        <p:blipFill>
          <a:blip r:embed="rId3"/>
          <a:stretch>
            <a:fillRect/>
          </a:stretch>
        </p:blipFill>
        <p:spPr>
          <a:xfrm rot="17283722">
            <a:off x="1360962" y="3369572"/>
            <a:ext cx="999831" cy="542591"/>
          </a:xfrm>
          <a:prstGeom prst="rect">
            <a:avLst/>
          </a:prstGeom>
        </p:spPr>
      </p:pic>
      <p:pic>
        <p:nvPicPr>
          <p:cNvPr id="20" name="Immagine 19"/>
          <p:cNvPicPr>
            <a:picLocks noChangeAspect="1"/>
          </p:cNvPicPr>
          <p:nvPr/>
        </p:nvPicPr>
        <p:blipFill>
          <a:blip r:embed="rId4"/>
          <a:stretch>
            <a:fillRect/>
          </a:stretch>
        </p:blipFill>
        <p:spPr>
          <a:xfrm>
            <a:off x="8711067" y="3612813"/>
            <a:ext cx="2326280" cy="859611"/>
          </a:xfrm>
          <a:prstGeom prst="rect">
            <a:avLst/>
          </a:prstGeom>
        </p:spPr>
      </p:pic>
      <p:sp>
        <p:nvSpPr>
          <p:cNvPr id="21" name="CasellaDiTesto 20"/>
          <p:cNvSpPr txBox="1"/>
          <p:nvPr/>
        </p:nvSpPr>
        <p:spPr>
          <a:xfrm>
            <a:off x="8711066" y="3504978"/>
            <a:ext cx="2326281" cy="923330"/>
          </a:xfrm>
          <a:prstGeom prst="rect">
            <a:avLst/>
          </a:prstGeom>
          <a:noFill/>
        </p:spPr>
        <p:txBody>
          <a:bodyPr wrap="square" rtlCol="0">
            <a:spAutoFit/>
          </a:bodyPr>
          <a:lstStyle/>
          <a:p>
            <a:endParaRPr lang="it-IT" b="1" dirty="0" smtClean="0">
              <a:latin typeface="Arial" panose="020B0604020202020204" pitchFamily="34" charset="0"/>
              <a:cs typeface="Arial" panose="020B0604020202020204" pitchFamily="34" charset="0"/>
            </a:endParaRPr>
          </a:p>
          <a:p>
            <a:pPr algn="ctr"/>
            <a:r>
              <a:rPr lang="it-IT" b="1" dirty="0" smtClean="0">
                <a:latin typeface="Arial" panose="020B0604020202020204" pitchFamily="34" charset="0"/>
                <a:cs typeface="Arial" panose="020B0604020202020204" pitchFamily="34" charset="0"/>
              </a:rPr>
              <a:t>Scarso impegno</a:t>
            </a:r>
            <a:endParaRPr lang="it-IT" dirty="0">
              <a:latin typeface="Arial" panose="020B0604020202020204" pitchFamily="34" charset="0"/>
              <a:cs typeface="Arial" panose="020B0604020202020204" pitchFamily="34" charset="0"/>
            </a:endParaRPr>
          </a:p>
          <a:p>
            <a:endParaRPr lang="it-IT" dirty="0"/>
          </a:p>
        </p:txBody>
      </p:sp>
      <p:sp>
        <p:nvSpPr>
          <p:cNvPr id="22" name="Freccia a destra 21"/>
          <p:cNvSpPr/>
          <p:nvPr/>
        </p:nvSpPr>
        <p:spPr>
          <a:xfrm rot="2805055">
            <a:off x="8733549" y="277456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05713279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en-GB" b="1" i="1" dirty="0">
                <a:latin typeface="Arial" panose="020B0604020202020204" pitchFamily="34" charset="0"/>
                <a:cs typeface="Arial" panose="020B0604020202020204" pitchFamily="34" charset="0"/>
              </a:rPr>
              <a:t/>
            </a:r>
            <a:br>
              <a:rPr lang="en-GB" b="1" i="1" dirty="0">
                <a:latin typeface="Arial" panose="020B0604020202020204" pitchFamily="34" charset="0"/>
                <a:cs typeface="Arial" panose="020B0604020202020204" pitchFamily="34" charset="0"/>
              </a:rPr>
            </a:br>
            <a:r>
              <a:rPr lang="en-GB" b="1" dirty="0" smtClean="0">
                <a:latin typeface="Arial" panose="020B0604020202020204" pitchFamily="34" charset="0"/>
                <a:cs typeface="Arial" panose="020B0604020202020204" pitchFamily="34" charset="0"/>
              </a:rPr>
              <a:t>Il </a:t>
            </a:r>
            <a:r>
              <a:rPr lang="en-GB" b="1" dirty="0" err="1" smtClean="0">
                <a:latin typeface="Arial" panose="020B0604020202020204" pitchFamily="34" charset="0"/>
                <a:cs typeface="Arial" panose="020B0604020202020204" pitchFamily="34" charset="0"/>
              </a:rPr>
              <a:t>modello</a:t>
            </a:r>
            <a:r>
              <a:rPr lang="en-GB" b="1" dirty="0" smtClean="0">
                <a:latin typeface="Arial" panose="020B0604020202020204" pitchFamily="34" charset="0"/>
                <a:cs typeface="Arial" panose="020B0604020202020204" pitchFamily="34" charset="0"/>
              </a:rPr>
              <a:t> del </a:t>
            </a:r>
            <a:r>
              <a:rPr lang="en-GB" b="1" dirty="0">
                <a:latin typeface="Arial" panose="020B0604020202020204" pitchFamily="34" charset="0"/>
                <a:cs typeface="Arial" panose="020B0604020202020204" pitchFamily="34" charset="0"/>
              </a:rPr>
              <a:t>Goal </a:t>
            </a:r>
            <a:r>
              <a:rPr lang="en-GB" b="1" dirty="0" smtClean="0">
                <a:latin typeface="Arial" panose="020B0604020202020204" pitchFamily="34" charset="0"/>
                <a:cs typeface="Arial" panose="020B0604020202020204" pitchFamily="34" charset="0"/>
              </a:rPr>
              <a:t>Setting e</a:t>
            </a:r>
            <a:r>
              <a:rPr lang="it-IT" b="1" dirty="0">
                <a:latin typeface="Arial" panose="020B0604020202020204" pitchFamily="34" charset="0"/>
                <a:cs typeface="Arial" panose="020B0604020202020204" pitchFamily="34" charset="0"/>
              </a:rPr>
              <a:t/>
            </a:r>
            <a:br>
              <a:rPr lang="it-IT" b="1" dirty="0">
                <a:latin typeface="Arial" panose="020B0604020202020204" pitchFamily="34" charset="0"/>
                <a:cs typeface="Arial" panose="020B0604020202020204" pitchFamily="34" charset="0"/>
              </a:rPr>
            </a:br>
            <a:r>
              <a:rPr lang="en-GB" b="1" dirty="0" smtClean="0">
                <a:latin typeface="Arial" panose="020B0604020202020204" pitchFamily="34" charset="0"/>
                <a:cs typeface="Arial" panose="020B0604020202020204" pitchFamily="34" charset="0"/>
              </a:rPr>
              <a:t>Il </a:t>
            </a:r>
            <a:r>
              <a:rPr lang="en-GB" b="1" dirty="0" smtClean="0">
                <a:latin typeface="Arial" panose="020B0604020202020204" pitchFamily="34" charset="0"/>
                <a:cs typeface="Arial" panose="020B0604020202020204" pitchFamily="34" charset="0"/>
              </a:rPr>
              <a:t>management by objectives (MBO</a:t>
            </a:r>
            <a:r>
              <a:rPr lang="en-GB" b="1" dirty="0" smtClean="0">
                <a:latin typeface="Arial" panose="020B0604020202020204" pitchFamily="34" charset="0"/>
                <a:cs typeface="Arial" panose="020B0604020202020204" pitchFamily="34" charset="0"/>
              </a:rPr>
              <a:t>)</a:t>
            </a:r>
            <a:endParaRPr lang="it-IT" b="1" dirty="0">
              <a:latin typeface="Arial" panose="020B0604020202020204" pitchFamily="34" charset="0"/>
              <a:cs typeface="Arial" panose="020B0604020202020204" pitchFamily="34" charset="0"/>
            </a:endParaRPr>
          </a:p>
        </p:txBody>
      </p:sp>
      <p:sp>
        <p:nvSpPr>
          <p:cNvPr id="3" name="Sottotitolo 2"/>
          <p:cNvSpPr>
            <a:spLocks noGrp="1"/>
          </p:cNvSpPr>
          <p:nvPr>
            <p:ph type="subTitle" idx="1"/>
          </p:nvPr>
        </p:nvSpPr>
        <p:spPr/>
        <p:txBody>
          <a:bodyPr/>
          <a:lstStyle/>
          <a:p>
            <a:pPr lvl="0">
              <a:lnSpc>
                <a:spcPct val="170000"/>
              </a:lnSpc>
              <a:buClr>
                <a:srgbClr val="549E39"/>
              </a:buClr>
            </a:pPr>
            <a:r>
              <a:rPr lang="it-IT" b="1" dirty="0">
                <a:solidFill>
                  <a:srgbClr val="455F51"/>
                </a:solidFill>
                <a:latin typeface="Arial" panose="020B0604020202020204" pitchFamily="34" charset="0"/>
                <a:cs typeface="Arial" panose="020B0604020202020204" pitchFamily="34" charset="0"/>
              </a:rPr>
              <a:t> Locke e </a:t>
            </a:r>
            <a:r>
              <a:rPr lang="it-IT" b="1" dirty="0" err="1">
                <a:solidFill>
                  <a:srgbClr val="455F51"/>
                </a:solidFill>
                <a:latin typeface="Arial" panose="020B0604020202020204" pitchFamily="34" charset="0"/>
                <a:cs typeface="Arial" panose="020B0604020202020204" pitchFamily="34" charset="0"/>
              </a:rPr>
              <a:t>Latham</a:t>
            </a:r>
            <a:r>
              <a:rPr lang="it-IT" b="1" dirty="0">
                <a:solidFill>
                  <a:srgbClr val="455F51"/>
                </a:solidFill>
                <a:latin typeface="Arial" panose="020B0604020202020204" pitchFamily="34" charset="0"/>
                <a:cs typeface="Arial" panose="020B0604020202020204" pitchFamily="34" charset="0"/>
              </a:rPr>
              <a:t>: il modello del goal </a:t>
            </a:r>
            <a:r>
              <a:rPr lang="it-IT" b="1" dirty="0" err="1">
                <a:solidFill>
                  <a:srgbClr val="455F51"/>
                </a:solidFill>
                <a:latin typeface="Arial" panose="020B0604020202020204" pitchFamily="34" charset="0"/>
                <a:cs typeface="Arial" panose="020B0604020202020204" pitchFamily="34" charset="0"/>
              </a:rPr>
              <a:t>setting</a:t>
            </a:r>
            <a:endParaRPr lang="it-IT" b="1" dirty="0">
              <a:solidFill>
                <a:srgbClr val="455F51"/>
              </a:solidFill>
              <a:latin typeface="Arial" panose="020B060402020202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242054565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lstStyle/>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Per </a:t>
            </a:r>
            <a:r>
              <a:rPr lang="it-IT" dirty="0">
                <a:latin typeface="Arial" panose="020B0604020202020204" pitchFamily="34" charset="0"/>
                <a:cs typeface="Arial" panose="020B0604020202020204" pitchFamily="34" charset="0"/>
              </a:rPr>
              <a:t>Locke gli obiettivi possono essere considerati </a:t>
            </a:r>
            <a:r>
              <a:rPr lang="it-IT" b="1" dirty="0">
                <a:latin typeface="Arial" panose="020B0604020202020204" pitchFamily="34" charset="0"/>
                <a:cs typeface="Arial" panose="020B0604020202020204" pitchFamily="34" charset="0"/>
              </a:rPr>
              <a:t>le più forti determinanti dell’azione</a:t>
            </a:r>
            <a:r>
              <a:rPr lang="it-IT" dirty="0">
                <a:latin typeface="Arial" panose="020B0604020202020204" pitchFamily="34" charset="0"/>
                <a:cs typeface="Arial" panose="020B0604020202020204" pitchFamily="34" charset="0"/>
              </a:rPr>
              <a:t> in quanto attivano e sostengono il meccanismo mediante il quale gli stati motivazionali sono tradotti in azione; gli obiettivi sono, pertanto, i precursori dell’azione</a:t>
            </a:r>
            <a:r>
              <a:rPr lang="it-IT" dirty="0" smtClean="0">
                <a:latin typeface="Arial" panose="020B0604020202020204" pitchFamily="34" charset="0"/>
                <a:cs typeface="Arial" panose="020B0604020202020204" pitchFamily="34" charset="0"/>
              </a:rPr>
              <a:t>.</a:t>
            </a:r>
          </a:p>
          <a:p>
            <a:pPr marL="0" indent="0">
              <a:buNone/>
            </a:pPr>
            <a:endParaRPr lang="it-IT" dirty="0">
              <a:latin typeface="Arial" panose="020B0604020202020204" pitchFamily="34" charset="0"/>
              <a:cs typeface="Arial" panose="020B0604020202020204" pitchFamily="34" charset="0"/>
            </a:endParaRPr>
          </a:p>
          <a:p>
            <a:pPr marL="0" indent="0">
              <a:buNone/>
            </a:pPr>
            <a:r>
              <a:rPr lang="it-IT" dirty="0">
                <a:latin typeface="Arial" panose="020B0604020202020204" pitchFamily="34" charset="0"/>
                <a:cs typeface="Arial" panose="020B0604020202020204" pitchFamily="34" charset="0"/>
              </a:rPr>
              <a:t>L’</a:t>
            </a:r>
            <a:r>
              <a:rPr lang="it-IT" b="1" dirty="0">
                <a:latin typeface="Arial" panose="020B0604020202020204" pitchFamily="34" charset="0"/>
                <a:cs typeface="Arial" panose="020B0604020202020204" pitchFamily="34" charset="0"/>
              </a:rPr>
              <a:t>obiettivo</a:t>
            </a:r>
            <a:r>
              <a:rPr lang="it-IT" dirty="0">
                <a:latin typeface="Arial" panose="020B0604020202020204" pitchFamily="34" charset="0"/>
                <a:cs typeface="Arial" panose="020B0604020202020204" pitchFamily="34" charset="0"/>
              </a:rPr>
              <a:t> è uno dei costrutti principali degli approcci di autoregolazione in quanto corrisponde ad una precisa determinante dell’azione; gli obiettivi in qualsiasi modo siano scelti, rappresentano i fattori di attivazione e di sostegno degli stati motivazionali e della loro traduzione in sequenze di azione finalizzata.</a:t>
            </a:r>
          </a:p>
          <a:p>
            <a:endParaRPr lang="it-IT" dirty="0"/>
          </a:p>
        </p:txBody>
      </p:sp>
      <p:sp>
        <p:nvSpPr>
          <p:cNvPr id="3" name="Titolo 2"/>
          <p:cNvSpPr>
            <a:spLocks noGrp="1"/>
          </p:cNvSpPr>
          <p:nvPr>
            <p:ph type="title"/>
          </p:nvPr>
        </p:nvSpPr>
        <p:spPr/>
        <p:txBody>
          <a:bodyPr>
            <a:normAutofit/>
          </a:bodyPr>
          <a:lstStyle/>
          <a:p>
            <a:r>
              <a:rPr lang="it-IT" dirty="0"/>
              <a:t> </a:t>
            </a:r>
            <a:r>
              <a:rPr lang="it-IT" sz="4000" b="1" dirty="0">
                <a:latin typeface="Arial" panose="020B0604020202020204" pitchFamily="34" charset="0"/>
                <a:cs typeface="Arial" panose="020B0604020202020204" pitchFamily="34" charset="0"/>
              </a:rPr>
              <a:t>Locke e </a:t>
            </a:r>
            <a:r>
              <a:rPr lang="it-IT" sz="4000" b="1" dirty="0" err="1">
                <a:latin typeface="Arial" panose="020B0604020202020204" pitchFamily="34" charset="0"/>
                <a:cs typeface="Arial" panose="020B0604020202020204" pitchFamily="34" charset="0"/>
              </a:rPr>
              <a:t>Latham</a:t>
            </a:r>
            <a:r>
              <a:rPr lang="it-IT" sz="4000" b="1" dirty="0">
                <a:latin typeface="Arial" panose="020B0604020202020204" pitchFamily="34" charset="0"/>
                <a:cs typeface="Arial" panose="020B0604020202020204" pitchFamily="34" charset="0"/>
              </a:rPr>
              <a:t>: il modello del goal </a:t>
            </a:r>
            <a:r>
              <a:rPr lang="it-IT" sz="4000" b="1" dirty="0" err="1" smtClean="0">
                <a:latin typeface="Arial" panose="020B0604020202020204" pitchFamily="34" charset="0"/>
                <a:cs typeface="Arial" panose="020B0604020202020204" pitchFamily="34" charset="0"/>
              </a:rPr>
              <a:t>setting</a:t>
            </a:r>
            <a:endParaRPr lang="it-IT" sz="4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880178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lstStyle/>
          <a:p>
            <a:pPr marL="0" indent="0">
              <a:buNone/>
            </a:pPr>
            <a:r>
              <a:rPr lang="it-IT" dirty="0">
                <a:latin typeface="Arial" panose="020B0604020202020204" pitchFamily="34" charset="0"/>
                <a:cs typeface="Arial" panose="020B0604020202020204" pitchFamily="34" charset="0"/>
              </a:rPr>
              <a:t>A Locke si deve l’elaborazione del modello del </a:t>
            </a:r>
            <a:r>
              <a:rPr lang="it-IT" b="1" i="1" dirty="0">
                <a:latin typeface="Arial" panose="020B0604020202020204" pitchFamily="34" charset="0"/>
                <a:cs typeface="Arial" panose="020B0604020202020204" pitchFamily="34" charset="0"/>
              </a:rPr>
              <a:t>goal </a:t>
            </a:r>
            <a:r>
              <a:rPr lang="it-IT" b="1" i="1" dirty="0" err="1">
                <a:latin typeface="Arial" panose="020B0604020202020204" pitchFamily="34" charset="0"/>
                <a:cs typeface="Arial" panose="020B0604020202020204" pitchFamily="34" charset="0"/>
              </a:rPr>
              <a:t>setting</a:t>
            </a:r>
            <a:r>
              <a:rPr lang="it-IT" dirty="0">
                <a:latin typeface="Arial" panose="020B0604020202020204" pitchFamily="34" charset="0"/>
                <a:cs typeface="Arial" panose="020B0604020202020204" pitchFamily="34" charset="0"/>
              </a:rPr>
              <a:t> che si è rapidamente diffuso negli ultimi anni e che ha generato numerose ed interessanti applicazioni nei diversi contesti lavorativi. </a:t>
            </a:r>
            <a:endParaRPr lang="it-IT" dirty="0" smtClean="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Il </a:t>
            </a:r>
            <a:r>
              <a:rPr lang="it-IT" dirty="0">
                <a:latin typeface="Arial" panose="020B0604020202020204" pitchFamily="34" charset="0"/>
                <a:cs typeface="Arial" panose="020B0604020202020204" pitchFamily="34" charset="0"/>
              </a:rPr>
              <a:t>termine </a:t>
            </a:r>
            <a:r>
              <a:rPr lang="it-IT" i="1" dirty="0">
                <a:latin typeface="Arial" panose="020B0604020202020204" pitchFamily="34" charset="0"/>
                <a:cs typeface="Arial" panose="020B0604020202020204" pitchFamily="34" charset="0"/>
              </a:rPr>
              <a:t>goal </a:t>
            </a:r>
            <a:r>
              <a:rPr lang="it-IT" i="1" dirty="0" err="1">
                <a:latin typeface="Arial" panose="020B0604020202020204" pitchFamily="34" charset="0"/>
                <a:cs typeface="Arial" panose="020B0604020202020204" pitchFamily="34" charset="0"/>
              </a:rPr>
              <a:t>setting</a:t>
            </a:r>
            <a:r>
              <a:rPr lang="it-IT" dirty="0">
                <a:latin typeface="Arial" panose="020B0604020202020204" pitchFamily="34" charset="0"/>
                <a:cs typeface="Arial" panose="020B0604020202020204" pitchFamily="34" charset="0"/>
              </a:rPr>
              <a:t> si può tradurre come </a:t>
            </a:r>
            <a:r>
              <a:rPr lang="it-IT" b="1" i="1" dirty="0">
                <a:latin typeface="Arial" panose="020B0604020202020204" pitchFamily="34" charset="0"/>
                <a:cs typeface="Arial" panose="020B0604020202020204" pitchFamily="34" charset="0"/>
              </a:rPr>
              <a:t>definizione degli obiettivi</a:t>
            </a:r>
            <a:r>
              <a:rPr lang="it-IT" dirty="0">
                <a:latin typeface="Arial" panose="020B0604020202020204" pitchFamily="34" charset="0"/>
                <a:cs typeface="Arial" panose="020B0604020202020204" pitchFamily="34" charset="0"/>
              </a:rPr>
              <a:t> e indica una teoria motivazionale che consente una combinazione tra l’analisi e la diagnosi della realtà, tipiche della riflessione teorica e dell’applicazione pratica attraverso concrete modalità di intervento nei contesti lavorativi.</a:t>
            </a:r>
          </a:p>
          <a:p>
            <a:r>
              <a:rPr lang="it-IT" dirty="0">
                <a:latin typeface="Arial" panose="020B0604020202020204" pitchFamily="34" charset="0"/>
                <a:cs typeface="Arial" panose="020B0604020202020204" pitchFamily="34" charset="0"/>
              </a:rPr>
              <a:t>E’ contemporaneamente una teoria ed una tecnica </a:t>
            </a:r>
            <a:r>
              <a:rPr lang="it-IT" dirty="0" smtClean="0">
                <a:latin typeface="Arial" panose="020B0604020202020204" pitchFamily="34" charset="0"/>
                <a:cs typeface="Arial" panose="020B0604020202020204" pitchFamily="34" charset="0"/>
              </a:rPr>
              <a:t>motivazionale; </a:t>
            </a:r>
            <a:r>
              <a:rPr lang="it-IT" dirty="0">
                <a:latin typeface="Arial" panose="020B0604020202020204" pitchFamily="34" charset="0"/>
                <a:cs typeface="Arial" panose="020B0604020202020204" pitchFamily="34" charset="0"/>
              </a:rPr>
              <a:t>costituisce una teoria cognitiva della motivazione fondata sulla premessa che le persone hanno bisogni che possono essere pensati come risultati o obiettivi specifici che le persone sperano di ottenere.</a:t>
            </a: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Locke e </a:t>
            </a:r>
            <a:r>
              <a:rPr lang="it-IT" sz="4000" b="1" dirty="0" err="1">
                <a:latin typeface="Arial" panose="020B0604020202020204" pitchFamily="34" charset="0"/>
                <a:cs typeface="Arial" panose="020B0604020202020204" pitchFamily="34" charset="0"/>
              </a:rPr>
              <a:t>Latham</a:t>
            </a:r>
            <a:r>
              <a:rPr lang="it-IT" sz="4000" b="1" dirty="0">
                <a:latin typeface="Arial" panose="020B0604020202020204" pitchFamily="34" charset="0"/>
                <a:cs typeface="Arial" panose="020B0604020202020204" pitchFamily="34" charset="0"/>
              </a:rPr>
              <a:t>: il modello del goal </a:t>
            </a:r>
            <a:r>
              <a:rPr lang="it-IT" sz="4000" b="1" dirty="0" err="1">
                <a:latin typeface="Arial" panose="020B0604020202020204" pitchFamily="34" charset="0"/>
                <a:cs typeface="Arial" panose="020B0604020202020204" pitchFamily="34" charset="0"/>
              </a:rPr>
              <a:t>setting</a:t>
            </a:r>
            <a:endParaRPr lang="it-IT" dirty="0"/>
          </a:p>
        </p:txBody>
      </p:sp>
    </p:spTree>
    <p:extLst>
      <p:ext uri="{BB962C8B-B14F-4D97-AF65-F5344CB8AC3E}">
        <p14:creationId xmlns:p14="http://schemas.microsoft.com/office/powerpoint/2010/main" val="204885296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lstStyle/>
          <a:p>
            <a:pPr marR="180340"/>
            <a:r>
              <a:rPr lang="it-IT" dirty="0">
                <a:latin typeface="Arial" panose="020B0604020202020204" pitchFamily="34" charset="0"/>
                <a:ea typeface="Times New Roman" panose="02020603050405020304" pitchFamily="18" charset="0"/>
                <a:cs typeface="Arial" panose="020B0604020202020204" pitchFamily="34" charset="0"/>
              </a:rPr>
              <a:t>Da ciò deriva l’ipotesi che il comportamento umano sia intenzionale e che gli obiettivi dirigano e sostengano le energie degli individui verso la realizzazione di una particolare azione.</a:t>
            </a:r>
          </a:p>
          <a:p>
            <a:pPr marR="180340"/>
            <a:r>
              <a:rPr lang="it-IT" dirty="0">
                <a:latin typeface="Arial" panose="020B0604020202020204" pitchFamily="34" charset="0"/>
                <a:ea typeface="Times New Roman" panose="02020603050405020304" pitchFamily="18" charset="0"/>
                <a:cs typeface="Arial" panose="020B0604020202020204" pitchFamily="34" charset="0"/>
              </a:rPr>
              <a:t>Il goal </a:t>
            </a:r>
            <a:r>
              <a:rPr lang="it-IT" dirty="0" err="1">
                <a:latin typeface="Arial" panose="020B0604020202020204" pitchFamily="34" charset="0"/>
                <a:ea typeface="Times New Roman" panose="02020603050405020304" pitchFamily="18" charset="0"/>
                <a:cs typeface="Arial" panose="020B0604020202020204" pitchFamily="34" charset="0"/>
              </a:rPr>
              <a:t>setting</a:t>
            </a:r>
            <a:r>
              <a:rPr lang="it-IT" dirty="0">
                <a:latin typeface="Arial" panose="020B0604020202020204" pitchFamily="34" charset="0"/>
                <a:ea typeface="Times New Roman" panose="02020603050405020304" pitchFamily="18" charset="0"/>
                <a:cs typeface="Arial" panose="020B0604020202020204" pitchFamily="34" charset="0"/>
              </a:rPr>
              <a:t> è, inoltre, ritenuto fondamentale per molti piani di valutazione della prestazione in quanto rappresenta </a:t>
            </a:r>
            <a:r>
              <a:rPr lang="it-IT" b="1" dirty="0">
                <a:latin typeface="Arial" panose="020B0604020202020204" pitchFamily="34" charset="0"/>
                <a:ea typeface="Times New Roman" panose="02020603050405020304" pitchFamily="18" charset="0"/>
                <a:cs typeface="Arial" panose="020B0604020202020204" pitchFamily="34" charset="0"/>
              </a:rPr>
              <a:t>un metodo per dirigere gli sforzi individuali nel lavoro</a:t>
            </a:r>
            <a:r>
              <a:rPr lang="it-IT" dirty="0">
                <a:latin typeface="Arial" panose="020B0604020202020204" pitchFamily="34" charset="0"/>
                <a:ea typeface="Times New Roman" panose="02020603050405020304" pitchFamily="18" charset="0"/>
                <a:cs typeface="Arial" panose="020B0604020202020204" pitchFamily="34" charset="0"/>
              </a:rPr>
              <a:t> e per fornire uno standard rispetto al quale valutare la prestazione stessa.</a:t>
            </a:r>
          </a:p>
          <a:p>
            <a:pPr marR="180340"/>
            <a:r>
              <a:rPr lang="it-IT" dirty="0">
                <a:latin typeface="Arial" panose="020B0604020202020204" pitchFamily="34" charset="0"/>
                <a:ea typeface="Times New Roman" panose="02020603050405020304" pitchFamily="18" charset="0"/>
                <a:cs typeface="Arial" panose="020B0604020202020204" pitchFamily="34" charset="0"/>
              </a:rPr>
              <a:t>E’ frequentemente legato ai </a:t>
            </a:r>
            <a:r>
              <a:rPr lang="it-IT" b="1" dirty="0">
                <a:latin typeface="Arial" panose="020B0604020202020204" pitchFamily="34" charset="0"/>
                <a:ea typeface="Times New Roman" panose="02020603050405020304" pitchFamily="18" charset="0"/>
                <a:cs typeface="Arial" panose="020B0604020202020204" pitchFamily="34" charset="0"/>
              </a:rPr>
              <a:t>sistemi di ricompensa</a:t>
            </a:r>
            <a:r>
              <a:rPr lang="it-IT" dirty="0">
                <a:latin typeface="Arial" panose="020B0604020202020204" pitchFamily="34" charset="0"/>
                <a:ea typeface="Times New Roman" panose="02020603050405020304" pitchFamily="18" charset="0"/>
                <a:cs typeface="Arial" panose="020B0604020202020204" pitchFamily="34" charset="0"/>
              </a:rPr>
              <a:t> usati nelle aziende ed è applicato in molti programmi di formazione </a:t>
            </a:r>
            <a:r>
              <a:rPr lang="it-IT" dirty="0" smtClean="0">
                <a:latin typeface="Arial" panose="020B0604020202020204" pitchFamily="34" charset="0"/>
                <a:ea typeface="Times New Roman" panose="02020603050405020304" pitchFamily="18" charset="0"/>
                <a:cs typeface="Arial" panose="020B0604020202020204" pitchFamily="34" charset="0"/>
              </a:rPr>
              <a:t>e </a:t>
            </a:r>
            <a:r>
              <a:rPr lang="it-IT" dirty="0">
                <a:latin typeface="Arial" panose="020B0604020202020204" pitchFamily="34" charset="0"/>
                <a:ea typeface="Times New Roman" panose="02020603050405020304" pitchFamily="18" charset="0"/>
                <a:cs typeface="Arial" panose="020B0604020202020204" pitchFamily="34" charset="0"/>
              </a:rPr>
              <a:t>sviluppo.</a:t>
            </a:r>
          </a:p>
          <a:p>
            <a:pPr>
              <a:spcAft>
                <a:spcPts val="0"/>
              </a:spcAft>
            </a:pPr>
            <a:r>
              <a:rPr lang="it-IT" dirty="0">
                <a:latin typeface="Arial" panose="020B0604020202020204" pitchFamily="34" charset="0"/>
                <a:ea typeface="Times New Roman" panose="02020603050405020304" pitchFamily="18" charset="0"/>
                <a:cs typeface="Arial" panose="020B0604020202020204" pitchFamily="34" charset="0"/>
              </a:rPr>
              <a:t>Per avere un forte impatto motivazionale gli obiettivi non devono essere né troppo facili, né difficili, ma chiari e sfidanti.</a:t>
            </a:r>
          </a:p>
          <a:p>
            <a:endParaRPr lang="it-IT" dirty="0"/>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Locke e </a:t>
            </a:r>
            <a:r>
              <a:rPr lang="it-IT" sz="4000" b="1" dirty="0" err="1">
                <a:latin typeface="Arial" panose="020B0604020202020204" pitchFamily="34" charset="0"/>
                <a:cs typeface="Arial" panose="020B0604020202020204" pitchFamily="34" charset="0"/>
              </a:rPr>
              <a:t>Latham</a:t>
            </a:r>
            <a:r>
              <a:rPr lang="it-IT" sz="4000" b="1" dirty="0">
                <a:latin typeface="Arial" panose="020B0604020202020204" pitchFamily="34" charset="0"/>
                <a:cs typeface="Arial" panose="020B0604020202020204" pitchFamily="34" charset="0"/>
              </a:rPr>
              <a:t>: il modello del goal </a:t>
            </a:r>
            <a:r>
              <a:rPr lang="it-IT" sz="4000" b="1" dirty="0" err="1">
                <a:latin typeface="Arial" panose="020B0604020202020204" pitchFamily="34" charset="0"/>
                <a:cs typeface="Arial" panose="020B0604020202020204" pitchFamily="34" charset="0"/>
              </a:rPr>
              <a:t>setting</a:t>
            </a:r>
            <a:endParaRPr lang="it-IT" dirty="0"/>
          </a:p>
        </p:txBody>
      </p:sp>
    </p:spTree>
    <p:extLst>
      <p:ext uri="{BB962C8B-B14F-4D97-AF65-F5344CB8AC3E}">
        <p14:creationId xmlns:p14="http://schemas.microsoft.com/office/powerpoint/2010/main" val="199959345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normAutofit fontScale="92500"/>
          </a:bodyPr>
          <a:lstStyle/>
          <a:p>
            <a:pPr marL="0" indent="0">
              <a:buNone/>
            </a:pPr>
            <a:endParaRPr lang="it-IT" dirty="0" smtClean="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Il </a:t>
            </a:r>
            <a:r>
              <a:rPr lang="it-IT" b="1" dirty="0" smtClean="0">
                <a:latin typeface="Arial" panose="020B0604020202020204" pitchFamily="34" charset="0"/>
                <a:cs typeface="Arial" panose="020B0604020202020204" pitchFamily="34" charset="0"/>
              </a:rPr>
              <a:t>MBO</a:t>
            </a:r>
            <a:r>
              <a:rPr lang="it-IT" dirty="0" smtClean="0">
                <a:latin typeface="Arial" panose="020B0604020202020204" pitchFamily="34" charset="0"/>
                <a:cs typeface="Arial" panose="020B0604020202020204" pitchFamily="34" charset="0"/>
              </a:rPr>
              <a:t>, </a:t>
            </a:r>
            <a:r>
              <a:rPr lang="it-IT" dirty="0">
                <a:latin typeface="Arial" panose="020B0604020202020204" pitchFamily="34" charset="0"/>
                <a:cs typeface="Arial" panose="020B0604020202020204" pitchFamily="34" charset="0"/>
              </a:rPr>
              <a:t>ossia la gestione per </a:t>
            </a:r>
            <a:r>
              <a:rPr lang="it-IT" dirty="0" smtClean="0">
                <a:latin typeface="Arial" panose="020B0604020202020204" pitchFamily="34" charset="0"/>
                <a:cs typeface="Arial" panose="020B0604020202020204" pitchFamily="34" charset="0"/>
              </a:rPr>
              <a:t>obiettivi, </a:t>
            </a:r>
            <a:r>
              <a:rPr lang="it-IT" dirty="0">
                <a:latin typeface="Arial" panose="020B0604020202020204" pitchFamily="34" charset="0"/>
                <a:cs typeface="Arial" panose="020B0604020202020204" pitchFamily="34" charset="0"/>
              </a:rPr>
              <a:t>è stato delineato nel 1954 da Peter </a:t>
            </a:r>
            <a:r>
              <a:rPr lang="it-IT" dirty="0" err="1">
                <a:latin typeface="Arial" panose="020B0604020202020204" pitchFamily="34" charset="0"/>
                <a:cs typeface="Arial" panose="020B0604020202020204" pitchFamily="34" charset="0"/>
              </a:rPr>
              <a:t>Drucker</a:t>
            </a:r>
            <a:r>
              <a:rPr lang="it-IT" dirty="0">
                <a:latin typeface="Arial" panose="020B0604020202020204" pitchFamily="34" charset="0"/>
                <a:cs typeface="Arial" panose="020B0604020202020204" pitchFamily="34" charset="0"/>
              </a:rPr>
              <a:t> nel suo libro “</a:t>
            </a:r>
            <a:r>
              <a:rPr lang="it-IT" i="1" dirty="0">
                <a:latin typeface="Arial" panose="020B0604020202020204" pitchFamily="34" charset="0"/>
                <a:cs typeface="Arial" panose="020B0604020202020204" pitchFamily="34" charset="0"/>
              </a:rPr>
              <a:t>The </a:t>
            </a:r>
            <a:r>
              <a:rPr lang="it-IT" i="1" dirty="0" err="1">
                <a:latin typeface="Arial" panose="020B0604020202020204" pitchFamily="34" charset="0"/>
                <a:cs typeface="Arial" panose="020B0604020202020204" pitchFamily="34" charset="0"/>
              </a:rPr>
              <a:t>Practice</a:t>
            </a:r>
            <a:r>
              <a:rPr lang="it-IT" i="1" dirty="0">
                <a:latin typeface="Arial" panose="020B0604020202020204" pitchFamily="34" charset="0"/>
                <a:cs typeface="Arial" panose="020B0604020202020204" pitchFamily="34" charset="0"/>
              </a:rPr>
              <a:t> of </a:t>
            </a:r>
            <a:r>
              <a:rPr lang="it-IT" i="1" dirty="0" smtClean="0">
                <a:latin typeface="Arial" panose="020B0604020202020204" pitchFamily="34" charset="0"/>
                <a:cs typeface="Arial" panose="020B0604020202020204" pitchFamily="34" charset="0"/>
              </a:rPr>
              <a:t>Management</a:t>
            </a:r>
            <a:r>
              <a:rPr lang="it-IT" dirty="0" smtClean="0">
                <a:latin typeface="Arial" panose="020B0604020202020204" pitchFamily="34" charset="0"/>
                <a:cs typeface="Arial" panose="020B0604020202020204" pitchFamily="34" charset="0"/>
              </a:rPr>
              <a:t>” e sviluppato </a:t>
            </a:r>
            <a:r>
              <a:rPr lang="it-IT" dirty="0">
                <a:latin typeface="Arial" panose="020B0604020202020204" pitchFamily="34" charset="0"/>
                <a:cs typeface="Arial" panose="020B0604020202020204" pitchFamily="34" charset="0"/>
              </a:rPr>
              <a:t>negli Stati Uniti sul finire degli anni cinquanta in ambito strettamente aziendale, dove è ancora largamente utilizzato (General </a:t>
            </a:r>
            <a:r>
              <a:rPr lang="it-IT" dirty="0" err="1">
                <a:latin typeface="Arial" panose="020B0604020202020204" pitchFamily="34" charset="0"/>
                <a:cs typeface="Arial" panose="020B0604020202020204" pitchFamily="34" charset="0"/>
              </a:rPr>
              <a:t>Motors</a:t>
            </a:r>
            <a:r>
              <a:rPr lang="it-IT" dirty="0">
                <a:latin typeface="Arial" panose="020B0604020202020204" pitchFamily="34" charset="0"/>
                <a:cs typeface="Arial" panose="020B0604020202020204" pitchFamily="34" charset="0"/>
              </a:rPr>
              <a:t>, </a:t>
            </a:r>
            <a:r>
              <a:rPr lang="it-IT" dirty="0" err="1">
                <a:latin typeface="Arial" panose="020B0604020202020204" pitchFamily="34" charset="0"/>
                <a:cs typeface="Arial" panose="020B0604020202020204" pitchFamily="34" charset="0"/>
              </a:rPr>
              <a:t>Du</a:t>
            </a:r>
            <a:r>
              <a:rPr lang="it-IT" dirty="0">
                <a:latin typeface="Arial" panose="020B0604020202020204" pitchFamily="34" charset="0"/>
                <a:cs typeface="Arial" panose="020B0604020202020204" pitchFamily="34" charset="0"/>
              </a:rPr>
              <a:t> Pont, General </a:t>
            </a:r>
            <a:r>
              <a:rPr lang="it-IT" dirty="0" err="1">
                <a:latin typeface="Arial" panose="020B0604020202020204" pitchFamily="34" charset="0"/>
                <a:cs typeface="Arial" panose="020B0604020202020204" pitchFamily="34" charset="0"/>
              </a:rPr>
              <a:t>Electric</a:t>
            </a:r>
            <a:r>
              <a:rPr lang="it-IT" dirty="0">
                <a:latin typeface="Arial" panose="020B0604020202020204" pitchFamily="34" charset="0"/>
                <a:cs typeface="Arial" panose="020B0604020202020204" pitchFamily="34" charset="0"/>
              </a:rPr>
              <a:t>). </a:t>
            </a:r>
            <a:endParaRPr lang="it-IT" dirty="0" smtClean="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Nato </a:t>
            </a:r>
            <a:r>
              <a:rPr lang="it-IT" dirty="0">
                <a:latin typeface="Arial" panose="020B0604020202020204" pitchFamily="34" charset="0"/>
                <a:cs typeface="Arial" panose="020B0604020202020204" pitchFamily="34" charset="0"/>
              </a:rPr>
              <a:t>inizialmente come metodo innovativo per valutare le prestazioni manageriali, è </a:t>
            </a:r>
            <a:r>
              <a:rPr lang="it-IT" dirty="0" smtClean="0">
                <a:latin typeface="Arial" panose="020B0604020202020204" pitchFamily="34" charset="0"/>
                <a:cs typeface="Arial" panose="020B0604020202020204" pitchFamily="34" charset="0"/>
              </a:rPr>
              <a:t>diventato </a:t>
            </a:r>
            <a:r>
              <a:rPr lang="it-IT" dirty="0">
                <a:latin typeface="Arial" panose="020B0604020202020204" pitchFamily="34" charset="0"/>
                <a:cs typeface="Arial" panose="020B0604020202020204" pitchFamily="34" charset="0"/>
              </a:rPr>
              <a:t>un vero e proprio sistema di management. </a:t>
            </a:r>
            <a:endParaRPr lang="it-IT" dirty="0" smtClean="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L’MBO </a:t>
            </a:r>
            <a:r>
              <a:rPr lang="it-IT" dirty="0">
                <a:latin typeface="Arial" panose="020B0604020202020204" pitchFamily="34" charset="0"/>
                <a:cs typeface="Arial" panose="020B0604020202020204" pitchFamily="34" charset="0"/>
              </a:rPr>
              <a:t>prevede che le prestazioni individuali e di gruppo parte siano misurate e valutate rispetto al raggiungimento di obiettivi precedentemente stabiliti in forma partecipativa e condivisa tra i soggetti che partecipano alla valutazione stessa. </a:t>
            </a:r>
            <a:endParaRPr lang="it-IT" dirty="0" smtClean="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Questo </a:t>
            </a:r>
            <a:r>
              <a:rPr lang="it-IT" dirty="0">
                <a:latin typeface="Arial" panose="020B0604020202020204" pitchFamily="34" charset="0"/>
                <a:cs typeface="Arial" panose="020B0604020202020204" pitchFamily="34" charset="0"/>
              </a:rPr>
              <a:t>meccanismo mira a promuovere l’assunzione di responsabilità nella definizione e nel raggiungimento degli obiettivi stessi. </a:t>
            </a:r>
            <a:endParaRPr lang="it-IT" dirty="0">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lstStyle/>
          <a:p>
            <a:r>
              <a:rPr lang="en-GB" sz="4000" b="1" dirty="0">
                <a:latin typeface="Arial" panose="020B0604020202020204" pitchFamily="34" charset="0"/>
                <a:cs typeface="Arial" panose="020B0604020202020204" pitchFamily="34" charset="0"/>
              </a:rPr>
              <a:t>Il management by objectives (MBO)</a:t>
            </a:r>
            <a:endParaRPr lang="it-IT" dirty="0"/>
          </a:p>
        </p:txBody>
      </p:sp>
    </p:spTree>
    <p:extLst>
      <p:ext uri="{BB962C8B-B14F-4D97-AF65-F5344CB8AC3E}">
        <p14:creationId xmlns:p14="http://schemas.microsoft.com/office/powerpoint/2010/main" val="3750250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914861"/>
            <a:ext cx="10972799" cy="4572000"/>
          </a:xfrm>
        </p:spPr>
        <p:txBody>
          <a:bodyPr>
            <a:normAutofit fontScale="92500" lnSpcReduction="10000"/>
          </a:bodyPr>
          <a:lstStyle/>
          <a:p>
            <a:pPr lvl="0"/>
            <a:endParaRPr lang="it-IT" b="1" dirty="0" smtClean="0">
              <a:latin typeface="Arial" panose="020B0604020202020204" pitchFamily="34" charset="0"/>
              <a:cs typeface="Arial" panose="020B0604020202020204" pitchFamily="34" charset="0"/>
            </a:endParaRPr>
          </a:p>
          <a:p>
            <a:pPr lvl="0"/>
            <a:r>
              <a:rPr lang="it-IT" b="1" dirty="0" smtClean="0">
                <a:latin typeface="Arial" panose="020B0604020202020204" pitchFamily="34" charset="0"/>
                <a:cs typeface="Arial" panose="020B0604020202020204" pitchFamily="34" charset="0"/>
              </a:rPr>
              <a:t>Scelta </a:t>
            </a:r>
            <a:r>
              <a:rPr lang="it-IT" b="1" dirty="0">
                <a:latin typeface="Arial" panose="020B0604020202020204" pitchFamily="34" charset="0"/>
                <a:cs typeface="Arial" panose="020B0604020202020204" pitchFamily="34" charset="0"/>
              </a:rPr>
              <a:t>cognitiva</a:t>
            </a:r>
            <a:r>
              <a:rPr lang="it-IT" dirty="0">
                <a:latin typeface="Arial" panose="020B0604020202020204" pitchFamily="34" charset="0"/>
                <a:cs typeface="Arial" panose="020B0604020202020204" pitchFamily="34" charset="0"/>
              </a:rPr>
              <a:t>. A questo filone appartengono le teorie </a:t>
            </a:r>
            <a:r>
              <a:rPr lang="it-IT" i="1" dirty="0">
                <a:latin typeface="Arial" panose="020B0604020202020204" pitchFamily="34" charset="0"/>
                <a:cs typeface="Arial" panose="020B0604020202020204" pitchFamily="34" charset="0"/>
              </a:rPr>
              <a:t>Aspettative x Valore</a:t>
            </a:r>
            <a:r>
              <a:rPr lang="it-IT" dirty="0">
                <a:latin typeface="Arial" panose="020B0604020202020204" pitchFamily="34" charset="0"/>
                <a:cs typeface="Arial" panose="020B0604020202020204" pitchFamily="34" charset="0"/>
              </a:rPr>
              <a:t>, che fanno riferimento, in particolare, agli studi di Vroom, Weiner , </a:t>
            </a:r>
            <a:r>
              <a:rPr lang="it-IT" dirty="0" err="1">
                <a:latin typeface="Arial" panose="020B0604020202020204" pitchFamily="34" charset="0"/>
                <a:cs typeface="Arial" panose="020B0604020202020204" pitchFamily="34" charset="0"/>
              </a:rPr>
              <a:t>Raynor</a:t>
            </a:r>
            <a:r>
              <a:rPr lang="it-IT" dirty="0">
                <a:latin typeface="Arial" panose="020B0604020202020204" pitchFamily="34" charset="0"/>
                <a:cs typeface="Arial" panose="020B0604020202020204" pitchFamily="34" charset="0"/>
              </a:rPr>
              <a:t>, Edwards, </a:t>
            </a:r>
            <a:r>
              <a:rPr lang="it-IT" dirty="0" err="1">
                <a:latin typeface="Arial" panose="020B0604020202020204" pitchFamily="34" charset="0"/>
                <a:cs typeface="Arial" panose="020B0604020202020204" pitchFamily="34" charset="0"/>
              </a:rPr>
              <a:t>Lewin</a:t>
            </a:r>
            <a:r>
              <a:rPr lang="it-IT" dirty="0">
                <a:latin typeface="Arial" panose="020B0604020202020204" pitchFamily="34" charset="0"/>
                <a:cs typeface="Arial" panose="020B0604020202020204" pitchFamily="34" charset="0"/>
              </a:rPr>
              <a:t>, </a:t>
            </a:r>
            <a:r>
              <a:rPr lang="it-IT" dirty="0" err="1">
                <a:latin typeface="Arial" panose="020B0604020202020204" pitchFamily="34" charset="0"/>
                <a:cs typeface="Arial" panose="020B0604020202020204" pitchFamily="34" charset="0"/>
              </a:rPr>
              <a:t>Festinger</a:t>
            </a:r>
            <a:r>
              <a:rPr lang="it-IT" dirty="0">
                <a:latin typeface="Arial" panose="020B0604020202020204" pitchFamily="34" charset="0"/>
                <a:cs typeface="Arial" panose="020B0604020202020204" pitchFamily="34" charset="0"/>
              </a:rPr>
              <a:t> e Sears. Il costrutto di base asserisce che le persone scelgono tra diversi comportamenti sulla base delle aspettative soggettive e della valutazione soggettiva delle conseguenze attese associate a ciascuna alternativa d’azione</a:t>
            </a:r>
            <a:r>
              <a:rPr lang="it-IT" dirty="0" smtClean="0">
                <a:latin typeface="Arial" panose="020B0604020202020204" pitchFamily="34" charset="0"/>
                <a:cs typeface="Arial" panose="020B0604020202020204" pitchFamily="34" charset="0"/>
              </a:rPr>
              <a:t>.</a:t>
            </a:r>
          </a:p>
          <a:p>
            <a:pPr marL="0" lvl="0" indent="0">
              <a:buNone/>
            </a:pPr>
            <a:endParaRPr lang="it-IT" dirty="0">
              <a:latin typeface="Arial" panose="020B0604020202020204" pitchFamily="34" charset="0"/>
              <a:cs typeface="Arial" panose="020B0604020202020204" pitchFamily="34" charset="0"/>
            </a:endParaRPr>
          </a:p>
          <a:p>
            <a:pPr lvl="0"/>
            <a:r>
              <a:rPr lang="it-IT" b="1" dirty="0">
                <a:latin typeface="Arial" panose="020B0604020202020204" pitchFamily="34" charset="0"/>
                <a:cs typeface="Arial" panose="020B0604020202020204" pitchFamily="34" charset="0"/>
              </a:rPr>
              <a:t>Autoregolazione</a:t>
            </a:r>
            <a:r>
              <a:rPr lang="it-IT" dirty="0">
                <a:latin typeface="Arial" panose="020B0604020202020204" pitchFamily="34" charset="0"/>
                <a:cs typeface="Arial" panose="020B0604020202020204" pitchFamily="34" charset="0"/>
              </a:rPr>
              <a:t>. La teoria di riferimento è quella del goal </a:t>
            </a:r>
            <a:r>
              <a:rPr lang="it-IT" dirty="0" err="1">
                <a:latin typeface="Arial" panose="020B0604020202020204" pitchFamily="34" charset="0"/>
                <a:cs typeface="Arial" panose="020B0604020202020204" pitchFamily="34" charset="0"/>
              </a:rPr>
              <a:t>setting</a:t>
            </a:r>
            <a:r>
              <a:rPr lang="it-IT" dirty="0">
                <a:latin typeface="Arial" panose="020B0604020202020204" pitchFamily="34" charset="0"/>
                <a:cs typeface="Arial" panose="020B0604020202020204" pitchFamily="34" charset="0"/>
              </a:rPr>
              <a:t>, la quale asserisce che la base della motivazione sta nella possibilità di definire obiettivi, di essere consapevoli di questi obiettivi e di sapere come fare per raggiungerli. Infine, l’obiettivo deve essere percepito come valido ed interessante. Bandura ha esteso questo modello, introducendo la percezione di efficacia della propria azione, ovvero, tanto più alta è la percezione della propria auto efficacia, tanto maggiore è la motivazione al conseguimento di un determinato </a:t>
            </a:r>
            <a:r>
              <a:rPr lang="it-IT" dirty="0" smtClean="0">
                <a:latin typeface="Arial" panose="020B0604020202020204" pitchFamily="34" charset="0"/>
                <a:cs typeface="Arial" panose="020B0604020202020204" pitchFamily="34" charset="0"/>
              </a:rPr>
              <a:t>obiettivo</a:t>
            </a:r>
            <a:r>
              <a:rPr lang="it-IT" dirty="0">
                <a:latin typeface="Arial" panose="020B0604020202020204" pitchFamily="34" charset="0"/>
                <a:cs typeface="Arial" panose="020B0604020202020204" pitchFamily="34" charset="0"/>
              </a:rPr>
              <a:t>.</a:t>
            </a:r>
          </a:p>
        </p:txBody>
      </p:sp>
      <p:sp>
        <p:nvSpPr>
          <p:cNvPr id="3" name="Titolo 2"/>
          <p:cNvSpPr>
            <a:spLocks noGrp="1"/>
          </p:cNvSpPr>
          <p:nvPr>
            <p:ph type="title"/>
          </p:nvPr>
        </p:nvSpPr>
        <p:spPr/>
        <p:txBody>
          <a:bodyPr/>
          <a:lstStyle/>
          <a:p>
            <a:r>
              <a:rPr lang="it-IT" sz="4000" b="1" dirty="0">
                <a:latin typeface="Arial" panose="020B0604020202020204" pitchFamily="34" charset="0"/>
                <a:cs typeface="Arial" panose="020B0604020202020204" pitchFamily="34" charset="0"/>
              </a:rPr>
              <a:t>Approcci alle teorie sulla motivazione</a:t>
            </a:r>
            <a:endParaRPr lang="it-IT" dirty="0"/>
          </a:p>
        </p:txBody>
      </p:sp>
    </p:spTree>
    <p:extLst>
      <p:ext uri="{BB962C8B-B14F-4D97-AF65-F5344CB8AC3E}">
        <p14:creationId xmlns:p14="http://schemas.microsoft.com/office/powerpoint/2010/main" val="1299559455"/>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normAutofit lnSpcReduction="10000"/>
          </a:bodyPr>
          <a:lstStyle/>
          <a:p>
            <a:pPr marL="301943" lvl="1" indent="0">
              <a:buNone/>
            </a:pPr>
            <a:r>
              <a:rPr lang="it-IT" sz="2400" dirty="0">
                <a:latin typeface="Arial" panose="020B0604020202020204" pitchFamily="34" charset="0"/>
                <a:cs typeface="Arial" panose="020B0604020202020204" pitchFamily="34" charset="0"/>
              </a:rPr>
              <a:t>L’MBO </a:t>
            </a:r>
            <a:r>
              <a:rPr lang="it-IT" sz="2400" dirty="0" smtClean="0">
                <a:latin typeface="Arial" panose="020B0604020202020204" pitchFamily="34" charset="0"/>
                <a:cs typeface="Arial" panose="020B0604020202020204" pitchFamily="34" charset="0"/>
              </a:rPr>
              <a:t>è: </a:t>
            </a:r>
            <a:endParaRPr lang="it-IT" sz="2400" dirty="0">
              <a:latin typeface="Arial" panose="020B0604020202020204" pitchFamily="34" charset="0"/>
              <a:cs typeface="Arial" panose="020B0604020202020204" pitchFamily="34" charset="0"/>
            </a:endParaRPr>
          </a:p>
          <a:p>
            <a:pPr>
              <a:buFont typeface="Wingdings" panose="05000000000000000000" pitchFamily="2" charset="2"/>
              <a:buChar char="§"/>
            </a:pPr>
            <a:r>
              <a:rPr lang="it-IT" dirty="0" smtClean="0">
                <a:latin typeface="Arial" panose="020B0604020202020204" pitchFamily="34" charset="0"/>
                <a:cs typeface="Arial" panose="020B0604020202020204" pitchFamily="34" charset="0"/>
              </a:rPr>
              <a:t>un </a:t>
            </a:r>
            <a:r>
              <a:rPr lang="it-IT" dirty="0">
                <a:latin typeface="Arial" panose="020B0604020202020204" pitchFamily="34" charset="0"/>
                <a:cs typeface="Arial" panose="020B0604020202020204" pitchFamily="34" charset="0"/>
              </a:rPr>
              <a:t>approccio sistemico alla gestione </a:t>
            </a:r>
            <a:r>
              <a:rPr lang="it-IT" dirty="0" smtClean="0">
                <a:latin typeface="Arial" panose="020B0604020202020204" pitchFamily="34" charset="0"/>
                <a:cs typeface="Arial" panose="020B0604020202020204" pitchFamily="34" charset="0"/>
              </a:rPr>
              <a:t>dell’organizzazione; </a:t>
            </a:r>
            <a:endParaRPr lang="it-IT" dirty="0">
              <a:latin typeface="Arial" panose="020B0604020202020204" pitchFamily="34" charset="0"/>
              <a:cs typeface="Arial" panose="020B0604020202020204" pitchFamily="34" charset="0"/>
            </a:endParaRPr>
          </a:p>
          <a:p>
            <a:pPr>
              <a:buFont typeface="Wingdings" panose="05000000000000000000" pitchFamily="2" charset="2"/>
              <a:buChar char="§"/>
            </a:pPr>
            <a:r>
              <a:rPr lang="it-IT" dirty="0" smtClean="0">
                <a:latin typeface="Arial" panose="020B0604020202020204" pitchFamily="34" charset="0"/>
                <a:cs typeface="Arial" panose="020B0604020202020204" pitchFamily="34" charset="0"/>
              </a:rPr>
              <a:t>un </a:t>
            </a:r>
            <a:r>
              <a:rPr lang="it-IT" dirty="0">
                <a:latin typeface="Arial" panose="020B0604020202020204" pitchFamily="34" charset="0"/>
                <a:cs typeface="Arial" panose="020B0604020202020204" pitchFamily="34" charset="0"/>
              </a:rPr>
              <a:t>sistema direzionale che prevede il coinvolgimento dell’intero staff direttivo nell’individuazione (e nella definizione dettagliata) di una precisa gerarchia di obiettivi organizzativi e nella formalizzazione dei piani e dei programmi necessari al loro conseguimento; </a:t>
            </a:r>
          </a:p>
          <a:p>
            <a:pPr>
              <a:buFont typeface="Wingdings" panose="05000000000000000000" pitchFamily="2" charset="2"/>
              <a:buChar char="§"/>
            </a:pPr>
            <a:r>
              <a:rPr lang="it-IT" dirty="0" smtClean="0">
                <a:latin typeface="Arial" panose="020B0604020202020204" pitchFamily="34" charset="0"/>
                <a:cs typeface="Arial" panose="020B0604020202020204" pitchFamily="34" charset="0"/>
              </a:rPr>
              <a:t>un </a:t>
            </a:r>
            <a:r>
              <a:rPr lang="it-IT" dirty="0">
                <a:latin typeface="Arial" panose="020B0604020202020204" pitchFamily="34" charset="0"/>
                <a:cs typeface="Arial" panose="020B0604020202020204" pitchFamily="34" charset="0"/>
              </a:rPr>
              <a:t>processo secondo il quale in un determinato contesto organizzativo (sia pubblico che privato), i manager di ciascun livello collaborano all’identificazione e definizione degli obiettivi comuni e delle principali aree di responsabilità di ciascun individuo in termini di risultati </a:t>
            </a:r>
            <a:r>
              <a:rPr lang="it-IT" dirty="0" smtClean="0">
                <a:latin typeface="Arial" panose="020B0604020202020204" pitchFamily="34" charset="0"/>
                <a:cs typeface="Arial" panose="020B0604020202020204" pitchFamily="34" charset="0"/>
              </a:rPr>
              <a:t>desiderati </a:t>
            </a:r>
            <a:r>
              <a:rPr lang="it-IT" dirty="0">
                <a:latin typeface="Arial" panose="020B0604020202020204" pitchFamily="34" charset="0"/>
                <a:cs typeface="Arial" panose="020B0604020202020204" pitchFamily="34" charset="0"/>
              </a:rPr>
              <a:t>e utilizzano queste misure come guida per la gestione dell’organizzazione e per la valutazione del contributo dei suoi singoli membri. </a:t>
            </a:r>
          </a:p>
        </p:txBody>
      </p:sp>
      <p:sp>
        <p:nvSpPr>
          <p:cNvPr id="3" name="Titolo 2"/>
          <p:cNvSpPr>
            <a:spLocks noGrp="1"/>
          </p:cNvSpPr>
          <p:nvPr>
            <p:ph type="title"/>
          </p:nvPr>
        </p:nvSpPr>
        <p:spPr/>
        <p:txBody>
          <a:bodyPr/>
          <a:lstStyle/>
          <a:p>
            <a:r>
              <a:rPr lang="en-GB" sz="4000" b="1" dirty="0">
                <a:latin typeface="Arial" panose="020B0604020202020204" pitchFamily="34" charset="0"/>
                <a:cs typeface="Arial" panose="020B0604020202020204" pitchFamily="34" charset="0"/>
              </a:rPr>
              <a:t>Il management by objectives (MBO)</a:t>
            </a:r>
            <a:endParaRPr lang="it-IT" dirty="0"/>
          </a:p>
        </p:txBody>
      </p:sp>
    </p:spTree>
    <p:extLst>
      <p:ext uri="{BB962C8B-B14F-4D97-AF65-F5344CB8AC3E}">
        <p14:creationId xmlns:p14="http://schemas.microsoft.com/office/powerpoint/2010/main" val="281290372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lstStyle/>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In </a:t>
            </a:r>
            <a:r>
              <a:rPr lang="it-IT" dirty="0">
                <a:latin typeface="Arial" panose="020B0604020202020204" pitchFamily="34" charset="0"/>
                <a:cs typeface="Arial" panose="020B0604020202020204" pitchFamily="34" charset="0"/>
              </a:rPr>
              <a:t>sintesi l’MBO è un sistema che mira </a:t>
            </a:r>
            <a:endParaRPr lang="it-IT" dirty="0" smtClean="0">
              <a:latin typeface="Arial" panose="020B0604020202020204" pitchFamily="34" charset="0"/>
              <a:cs typeface="Arial" panose="020B0604020202020204" pitchFamily="34" charset="0"/>
            </a:endParaRPr>
          </a:p>
          <a:p>
            <a:pPr>
              <a:buFont typeface="Arial" panose="020B0604020202020204" pitchFamily="34" charset="0"/>
              <a:buChar char="•"/>
            </a:pPr>
            <a:r>
              <a:rPr lang="it-IT" dirty="0" smtClean="0">
                <a:latin typeface="Arial" panose="020B0604020202020204" pitchFamily="34" charset="0"/>
                <a:cs typeface="Arial" panose="020B0604020202020204" pitchFamily="34" charset="0"/>
              </a:rPr>
              <a:t>a far </a:t>
            </a:r>
            <a:r>
              <a:rPr lang="it-IT" dirty="0">
                <a:latin typeface="Arial" panose="020B0604020202020204" pitchFamily="34" charset="0"/>
                <a:cs typeface="Arial" panose="020B0604020202020204" pitchFamily="34" charset="0"/>
              </a:rPr>
              <a:t>funzionare </a:t>
            </a:r>
            <a:r>
              <a:rPr lang="it-IT" dirty="0" smtClean="0">
                <a:latin typeface="Arial" panose="020B0604020202020204" pitchFamily="34" charset="0"/>
                <a:cs typeface="Arial" panose="020B0604020202020204" pitchFamily="34" charset="0"/>
              </a:rPr>
              <a:t>la </a:t>
            </a:r>
            <a:r>
              <a:rPr lang="it-IT" dirty="0">
                <a:latin typeface="Arial" panose="020B0604020202020204" pitchFamily="34" charset="0"/>
                <a:cs typeface="Arial" panose="020B0604020202020204" pitchFamily="34" charset="0"/>
              </a:rPr>
              <a:t>struttura (gerarchica) organizzativa e </a:t>
            </a:r>
            <a:endParaRPr lang="it-IT" dirty="0" smtClean="0">
              <a:latin typeface="Arial" panose="020B0604020202020204" pitchFamily="34" charset="0"/>
              <a:cs typeface="Arial" panose="020B0604020202020204" pitchFamily="34" charset="0"/>
            </a:endParaRPr>
          </a:p>
          <a:p>
            <a:pPr>
              <a:buFont typeface="Arial" panose="020B0604020202020204" pitchFamily="34" charset="0"/>
              <a:buChar char="•"/>
            </a:pPr>
            <a:r>
              <a:rPr lang="it-IT" dirty="0" smtClean="0">
                <a:latin typeface="Arial" panose="020B0604020202020204" pitchFamily="34" charset="0"/>
                <a:cs typeface="Arial" panose="020B0604020202020204" pitchFamily="34" charset="0"/>
              </a:rPr>
              <a:t>a </a:t>
            </a:r>
            <a:r>
              <a:rPr lang="it-IT" dirty="0">
                <a:latin typeface="Arial" panose="020B0604020202020204" pitchFamily="34" charset="0"/>
                <a:cs typeface="Arial" panose="020B0604020202020204" pitchFamily="34" charset="0"/>
              </a:rPr>
              <a:t>stimolare una maggiore partecipazione, un maggiore coinvolgimento personale in chi fa parte di tale </a:t>
            </a:r>
            <a:r>
              <a:rPr lang="it-IT" dirty="0" smtClean="0">
                <a:latin typeface="Arial" panose="020B0604020202020204" pitchFamily="34" charset="0"/>
                <a:cs typeface="Arial" panose="020B0604020202020204" pitchFamily="34" charset="0"/>
              </a:rPr>
              <a:t>organizzazione, </a:t>
            </a:r>
          </a:p>
          <a:p>
            <a:pPr marL="0" indent="0">
              <a:buNone/>
            </a:pPr>
            <a:r>
              <a:rPr lang="it-IT" dirty="0" smtClean="0">
                <a:latin typeface="Arial" panose="020B0604020202020204" pitchFamily="34" charset="0"/>
                <a:cs typeface="Arial" panose="020B0604020202020204" pitchFamily="34" charset="0"/>
              </a:rPr>
              <a:t>attraverso </a:t>
            </a:r>
            <a:r>
              <a:rPr lang="it-IT" dirty="0">
                <a:latin typeface="Arial" panose="020B0604020202020204" pitchFamily="34" charset="0"/>
                <a:cs typeface="Arial" panose="020B0604020202020204" pitchFamily="34" charset="0"/>
              </a:rPr>
              <a:t>una metodologia che presuppone che il processo decisionale dell’organizzazione sia articolato in diversi livelli, corrispondenti ai livelli secondo cui la stessa organizzazione è strutturata ed a ciascun livello esistano dei decisori in grado di determinare le soluzioni migliori (al proprio livello) con determinati gradi di autonomia. </a:t>
            </a:r>
          </a:p>
          <a:p>
            <a:endParaRPr lang="it-IT" dirty="0"/>
          </a:p>
        </p:txBody>
      </p:sp>
      <p:sp>
        <p:nvSpPr>
          <p:cNvPr id="3" name="Titolo 2"/>
          <p:cNvSpPr>
            <a:spLocks noGrp="1"/>
          </p:cNvSpPr>
          <p:nvPr>
            <p:ph type="title"/>
          </p:nvPr>
        </p:nvSpPr>
        <p:spPr/>
        <p:txBody>
          <a:bodyPr/>
          <a:lstStyle/>
          <a:p>
            <a:r>
              <a:rPr lang="en-GB" sz="4000" b="1" dirty="0">
                <a:latin typeface="Arial" panose="020B0604020202020204" pitchFamily="34" charset="0"/>
                <a:cs typeface="Arial" panose="020B0604020202020204" pitchFamily="34" charset="0"/>
              </a:rPr>
              <a:t>Il management by objectives (MBO)</a:t>
            </a:r>
            <a:endParaRPr lang="it-IT" dirty="0"/>
          </a:p>
        </p:txBody>
      </p:sp>
    </p:spTree>
    <p:extLst>
      <p:ext uri="{BB962C8B-B14F-4D97-AF65-F5344CB8AC3E}">
        <p14:creationId xmlns:p14="http://schemas.microsoft.com/office/powerpoint/2010/main" val="98296087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noAutofit/>
          </a:bodyPr>
          <a:lstStyle/>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Un </a:t>
            </a:r>
            <a:r>
              <a:rPr lang="it-IT" dirty="0">
                <a:latin typeface="Arial" panose="020B0604020202020204" pitchFamily="34" charset="0"/>
                <a:cs typeface="Arial" panose="020B0604020202020204" pitchFamily="34" charset="0"/>
              </a:rPr>
              <a:t>altro modello processuale è la teoria del </a:t>
            </a:r>
            <a:r>
              <a:rPr lang="it-IT" b="1" i="1" dirty="0">
                <a:latin typeface="Arial" panose="020B0604020202020204" pitchFamily="34" charset="0"/>
                <a:cs typeface="Arial" panose="020B0604020202020204" pitchFamily="34" charset="0"/>
              </a:rPr>
              <a:t>goal </a:t>
            </a:r>
            <a:r>
              <a:rPr lang="it-IT" b="1" i="1" dirty="0" err="1">
                <a:latin typeface="Arial" panose="020B0604020202020204" pitchFamily="34" charset="0"/>
                <a:cs typeface="Arial" panose="020B0604020202020204" pitchFamily="34" charset="0"/>
              </a:rPr>
              <a:t>setting</a:t>
            </a:r>
            <a:r>
              <a:rPr lang="it-IT" dirty="0">
                <a:latin typeface="Arial" panose="020B0604020202020204" pitchFamily="34" charset="0"/>
                <a:cs typeface="Arial" panose="020B0604020202020204" pitchFamily="34" charset="0"/>
              </a:rPr>
              <a:t> (conseguimento degli </a:t>
            </a:r>
            <a:r>
              <a:rPr lang="it-IT" dirty="0" smtClean="0">
                <a:latin typeface="Arial" panose="020B0604020202020204" pitchFamily="34" charset="0"/>
                <a:cs typeface="Arial" panose="020B0604020202020204" pitchFamily="34" charset="0"/>
              </a:rPr>
              <a:t>obiettivi</a:t>
            </a:r>
            <a:r>
              <a:rPr lang="it-IT" dirty="0">
                <a:latin typeface="Arial" panose="020B0604020202020204" pitchFamily="34" charset="0"/>
                <a:cs typeface="Arial" panose="020B0604020202020204" pitchFamily="34" charset="0"/>
              </a:rPr>
              <a:t>), vera e propria tecnica motivazionale all’interno del Management by </a:t>
            </a:r>
            <a:r>
              <a:rPr lang="it-IT" dirty="0" err="1">
                <a:latin typeface="Arial" panose="020B0604020202020204" pitchFamily="34" charset="0"/>
                <a:cs typeface="Arial" panose="020B0604020202020204" pitchFamily="34" charset="0"/>
              </a:rPr>
              <a:t>Objectives</a:t>
            </a:r>
            <a:r>
              <a:rPr lang="it-IT" dirty="0">
                <a:latin typeface="Arial" panose="020B0604020202020204" pitchFamily="34" charset="0"/>
                <a:cs typeface="Arial" panose="020B0604020202020204" pitchFamily="34" charset="0"/>
              </a:rPr>
              <a:t> MBO.</a:t>
            </a:r>
          </a:p>
          <a:p>
            <a:pPr marL="0" indent="0">
              <a:buNone/>
            </a:pPr>
            <a:r>
              <a:rPr lang="it-IT" dirty="0">
                <a:latin typeface="Arial" panose="020B0604020202020204" pitchFamily="34" charset="0"/>
                <a:cs typeface="Arial" panose="020B0604020202020204" pitchFamily="34" charset="0"/>
              </a:rPr>
              <a:t>Ideata da Edwin Locke, questa teoria si basa sul costrutto di obiettivo (goal).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Locke </a:t>
            </a:r>
            <a:r>
              <a:rPr lang="it-IT" dirty="0">
                <a:latin typeface="Arial" panose="020B0604020202020204" pitchFamily="34" charset="0"/>
                <a:cs typeface="Arial" panose="020B0604020202020204" pitchFamily="34" charset="0"/>
              </a:rPr>
              <a:t>spiega il comportamento in funzione delle capacità di autoregolazione della mente umana, che fissa i propri scopi e ne sostiene il raggiungimento grazie a processi di attivazione delle energie necessarie.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Gli </a:t>
            </a:r>
            <a:r>
              <a:rPr lang="it-IT" b="1" dirty="0">
                <a:latin typeface="Arial" panose="020B0604020202020204" pitchFamily="34" charset="0"/>
                <a:cs typeface="Arial" panose="020B0604020202020204" pitchFamily="34" charset="0"/>
              </a:rPr>
              <a:t>obiettivi</a:t>
            </a:r>
            <a:r>
              <a:rPr lang="it-IT" dirty="0">
                <a:latin typeface="Arial" panose="020B0604020202020204" pitchFamily="34" charset="0"/>
                <a:cs typeface="Arial" panose="020B0604020202020204" pitchFamily="34" charset="0"/>
              </a:rPr>
              <a:t> dunque sono </a:t>
            </a:r>
            <a:r>
              <a:rPr lang="it-IT" b="1" dirty="0">
                <a:latin typeface="Arial" panose="020B0604020202020204" pitchFamily="34" charset="0"/>
                <a:cs typeface="Arial" panose="020B0604020202020204" pitchFamily="34" charset="0"/>
              </a:rPr>
              <a:t>precursori dell’azione</a:t>
            </a:r>
            <a:r>
              <a:rPr lang="it-IT" dirty="0">
                <a:latin typeface="Arial" panose="020B0604020202020204" pitchFamily="34" charset="0"/>
                <a:cs typeface="Arial" panose="020B0604020202020204" pitchFamily="34" charset="0"/>
              </a:rPr>
              <a:t>, perché innescano un meccanismo che trasforma gli stati motivazionali in azione. </a:t>
            </a:r>
          </a:p>
        </p:txBody>
      </p:sp>
      <p:sp>
        <p:nvSpPr>
          <p:cNvPr id="3" name="Titolo 2"/>
          <p:cNvSpPr>
            <a:spLocks noGrp="1"/>
          </p:cNvSpPr>
          <p:nvPr>
            <p:ph type="title"/>
          </p:nvPr>
        </p:nvSpPr>
        <p:spPr/>
        <p:txBody>
          <a:bodyPr/>
          <a:lstStyle/>
          <a:p>
            <a:r>
              <a:rPr lang="en-GB" sz="4000" b="1" dirty="0">
                <a:latin typeface="Arial" panose="020B0604020202020204" pitchFamily="34" charset="0"/>
                <a:cs typeface="Arial" panose="020B0604020202020204" pitchFamily="34" charset="0"/>
              </a:rPr>
              <a:t>Il management by objectives (MBO)</a:t>
            </a:r>
            <a:endParaRPr lang="it-IT" dirty="0"/>
          </a:p>
        </p:txBody>
      </p:sp>
    </p:spTree>
    <p:extLst>
      <p:ext uri="{BB962C8B-B14F-4D97-AF65-F5344CB8AC3E}">
        <p14:creationId xmlns:p14="http://schemas.microsoft.com/office/powerpoint/2010/main" val="296703724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normAutofit/>
          </a:bodyPr>
          <a:lstStyle/>
          <a:p>
            <a:pPr marL="0" indent="0">
              <a:buNone/>
            </a:pPr>
            <a:r>
              <a:rPr lang="it-IT" dirty="0">
                <a:latin typeface="Arial" panose="020B0604020202020204" pitchFamily="34" charset="0"/>
                <a:cs typeface="Arial" panose="020B0604020202020204" pitchFamily="34" charset="0"/>
              </a:rPr>
              <a:t>Gli obiettivi sono fattori cognitivi che hanno la capacità di influenzare in modo potente il comportamento lavorativo perché:</a:t>
            </a:r>
          </a:p>
          <a:p>
            <a:pPr lvl="1">
              <a:buFont typeface="Arial" panose="020B0604020202020204" pitchFamily="34" charset="0"/>
              <a:buChar char="•"/>
            </a:pPr>
            <a:r>
              <a:rPr lang="it-IT" sz="2400" dirty="0">
                <a:latin typeface="Arial" panose="020B0604020202020204" pitchFamily="34" charset="0"/>
                <a:cs typeface="Arial" panose="020B0604020202020204" pitchFamily="34" charset="0"/>
              </a:rPr>
              <a:t>Orientano l‘azione e aiutano a mantenere alto il livello di attenzione alle prestazioni;</a:t>
            </a:r>
          </a:p>
          <a:p>
            <a:pPr lvl="1">
              <a:buFont typeface="Arial" panose="020B0604020202020204" pitchFamily="34" charset="0"/>
              <a:buChar char="•"/>
            </a:pPr>
            <a:r>
              <a:rPr lang="it-IT" sz="2400" dirty="0">
                <a:latin typeface="Arial" panose="020B0604020202020204" pitchFamily="34" charset="0"/>
                <a:cs typeface="Arial" panose="020B0604020202020204" pitchFamily="34" charset="0"/>
              </a:rPr>
              <a:t>canalizzano le risorse personali;</a:t>
            </a:r>
          </a:p>
          <a:p>
            <a:pPr lvl="1">
              <a:buFont typeface="Arial" panose="020B0604020202020204" pitchFamily="34" charset="0"/>
              <a:buChar char="•"/>
            </a:pPr>
            <a:r>
              <a:rPr lang="it-IT" sz="2400" dirty="0">
                <a:latin typeface="Arial" panose="020B0604020202020204" pitchFamily="34" charset="0"/>
                <a:cs typeface="Arial" panose="020B0604020202020204" pitchFamily="34" charset="0"/>
              </a:rPr>
              <a:t>facilitano la modulazione delle energie impiegate nello svolgimento del compito;</a:t>
            </a:r>
          </a:p>
          <a:p>
            <a:pPr lvl="1">
              <a:buFont typeface="Arial" panose="020B0604020202020204" pitchFamily="34" charset="0"/>
              <a:buChar char="•"/>
            </a:pPr>
            <a:r>
              <a:rPr lang="it-IT" sz="2400" dirty="0">
                <a:latin typeface="Arial" panose="020B0604020202020204" pitchFamily="34" charset="0"/>
                <a:cs typeface="Arial" panose="020B0604020202020204" pitchFamily="34" charset="0"/>
              </a:rPr>
              <a:t>aumentano la persistenza dell’impegno;</a:t>
            </a:r>
          </a:p>
          <a:p>
            <a:pPr lvl="1">
              <a:buFont typeface="Arial" panose="020B0604020202020204" pitchFamily="34" charset="0"/>
              <a:buChar char="•"/>
            </a:pPr>
            <a:r>
              <a:rPr lang="it-IT" sz="2400" dirty="0">
                <a:latin typeface="Arial" panose="020B0604020202020204" pitchFamily="34" charset="0"/>
                <a:cs typeface="Arial" panose="020B0604020202020204" pitchFamily="34" charset="0"/>
              </a:rPr>
              <a:t>promuovono l’individuazione delle strategie più idonee a raggiungere i risultati attesi</a:t>
            </a:r>
            <a:r>
              <a:rPr lang="it-IT" sz="2400" dirty="0" smtClean="0">
                <a:latin typeface="Arial" panose="020B0604020202020204" pitchFamily="34" charset="0"/>
                <a:cs typeface="Arial" panose="020B0604020202020204" pitchFamily="34" charset="0"/>
              </a:rPr>
              <a:t>.</a:t>
            </a:r>
            <a:endParaRPr lang="it-IT" sz="2400" dirty="0">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lstStyle/>
          <a:p>
            <a:r>
              <a:rPr lang="en-GB" sz="4000" b="1" dirty="0">
                <a:latin typeface="Arial" panose="020B0604020202020204" pitchFamily="34" charset="0"/>
                <a:cs typeface="Arial" panose="020B0604020202020204" pitchFamily="34" charset="0"/>
              </a:rPr>
              <a:t>Il management by objectives (MBO)</a:t>
            </a:r>
            <a:endParaRPr lang="it-IT" dirty="0"/>
          </a:p>
        </p:txBody>
      </p:sp>
    </p:spTree>
    <p:extLst>
      <p:ext uri="{BB962C8B-B14F-4D97-AF65-F5344CB8AC3E}">
        <p14:creationId xmlns:p14="http://schemas.microsoft.com/office/powerpoint/2010/main" val="290067551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lstStyle/>
          <a:p>
            <a:pPr marL="0" indent="0">
              <a:spcAft>
                <a:spcPts val="0"/>
              </a:spcAft>
              <a:buNone/>
            </a:pPr>
            <a:r>
              <a:rPr lang="it-IT" dirty="0">
                <a:latin typeface="Arial" panose="020B0604020202020204" pitchFamily="34" charset="0"/>
                <a:ea typeface="Times New Roman" panose="02020603050405020304" pitchFamily="18" charset="0"/>
                <a:cs typeface="Arial" panose="020B0604020202020204" pitchFamily="34" charset="0"/>
              </a:rPr>
              <a:t>Le caratteristiche fondamentali che deve possedere l’obiettivo per motivare all’azione efficace sono due</a:t>
            </a:r>
            <a:r>
              <a:rPr lang="it-IT" b="1" dirty="0">
                <a:latin typeface="Arial" panose="020B0604020202020204" pitchFamily="34" charset="0"/>
                <a:ea typeface="Times New Roman" panose="02020603050405020304" pitchFamily="18" charset="0"/>
                <a:cs typeface="Arial" panose="020B0604020202020204" pitchFamily="34" charset="0"/>
              </a:rPr>
              <a:t>:</a:t>
            </a:r>
            <a:endParaRPr lang="it-IT" sz="2000" dirty="0">
              <a:latin typeface="Arial" panose="020B0604020202020204" pitchFamily="34" charset="0"/>
              <a:ea typeface="Times New Roman" panose="02020603050405020304" pitchFamily="18" charset="0"/>
              <a:cs typeface="Arial" panose="020B0604020202020204" pitchFamily="34" charset="0"/>
            </a:endParaRPr>
          </a:p>
          <a:p>
            <a:pPr marL="0" indent="0">
              <a:spcAft>
                <a:spcPts val="0"/>
              </a:spcAft>
              <a:buNone/>
            </a:pPr>
            <a:endParaRPr lang="it-IT"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spcAft>
                <a:spcPts val="0"/>
              </a:spcAft>
              <a:buFont typeface="+mj-lt"/>
              <a:buAutoNum type="arabicPeriod"/>
              <a:tabLst>
                <a:tab pos="457200" algn="l"/>
              </a:tabLst>
            </a:pPr>
            <a:r>
              <a:rPr lang="it-IT" b="1" dirty="0">
                <a:latin typeface="Arial" panose="020B0604020202020204" pitchFamily="34" charset="0"/>
                <a:ea typeface="Times New Roman" panose="02020603050405020304" pitchFamily="18" charset="0"/>
                <a:cs typeface="Arial" panose="020B0604020202020204" pitchFamily="34" charset="0"/>
              </a:rPr>
              <a:t>deve essere impegnativo.</a:t>
            </a:r>
            <a:r>
              <a:rPr lang="it-IT" dirty="0">
                <a:latin typeface="Arial" panose="020B0604020202020204" pitchFamily="34" charset="0"/>
                <a:ea typeface="Times New Roman" panose="02020603050405020304" pitchFamily="18" charset="0"/>
                <a:cs typeface="Arial" panose="020B0604020202020204" pitchFamily="34" charset="0"/>
              </a:rPr>
              <a:t> Gli obiettivi difficili sono stimolanti  conducono a prestazioni più elevate rispetto a quelli facili. Le persone normalmente adattano il proprio sforzo alle difficoltà del compito e perseverano maggiormente nei compiti difficili</a:t>
            </a:r>
            <a:r>
              <a:rPr lang="it-IT" dirty="0" smtClean="0">
                <a:latin typeface="Arial" panose="020B0604020202020204" pitchFamily="34" charset="0"/>
                <a:ea typeface="Times New Roman" panose="02020603050405020304" pitchFamily="18" charset="0"/>
                <a:cs typeface="Arial" panose="020B0604020202020204" pitchFamily="34" charset="0"/>
              </a:rPr>
              <a:t>;</a:t>
            </a:r>
            <a:r>
              <a:rPr lang="it-IT" dirty="0">
                <a:latin typeface="Arial" panose="020B0604020202020204" pitchFamily="34" charset="0"/>
                <a:ea typeface="Times New Roman" panose="02020603050405020304" pitchFamily="18" charset="0"/>
                <a:cs typeface="Arial" panose="020B0604020202020204" pitchFamily="34" charset="0"/>
              </a:rPr>
              <a:t> </a:t>
            </a:r>
            <a:endParaRPr lang="it-IT"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spcAft>
                <a:spcPts val="0"/>
              </a:spcAft>
              <a:buFont typeface="+mj-lt"/>
              <a:buAutoNum type="arabicPeriod"/>
              <a:tabLst>
                <a:tab pos="457200" algn="l"/>
              </a:tabLst>
            </a:pPr>
            <a:r>
              <a:rPr lang="it-IT" b="1" dirty="0">
                <a:latin typeface="Arial" panose="020B0604020202020204" pitchFamily="34" charset="0"/>
                <a:ea typeface="Times New Roman" panose="02020603050405020304" pitchFamily="18" charset="0"/>
                <a:cs typeface="Arial" panose="020B0604020202020204" pitchFamily="34" charset="0"/>
              </a:rPr>
              <a:t>deve essere specifico</a:t>
            </a:r>
            <a:r>
              <a:rPr lang="it-IT" dirty="0">
                <a:latin typeface="Arial" panose="020B0604020202020204" pitchFamily="34" charset="0"/>
                <a:ea typeface="Times New Roman" panose="02020603050405020304" pitchFamily="18" charset="0"/>
                <a:cs typeface="Arial" panose="020B0604020202020204" pitchFamily="34" charset="0"/>
              </a:rPr>
              <a:t>. Gli obiettivi specifici portano a prestazioni più elevate rispetto a obiettivi vaghi del tipo “devi fare del tuo meglio” o “ devi impegnarti al massimo” o alla mancanza di obiettivi.</a:t>
            </a:r>
            <a:endParaRPr lang="it-IT" sz="2000" dirty="0">
              <a:latin typeface="Arial" panose="020B0604020202020204" pitchFamily="34" charset="0"/>
              <a:ea typeface="Times New Roman" panose="02020603050405020304" pitchFamily="18" charset="0"/>
              <a:cs typeface="Arial" panose="020B0604020202020204" pitchFamily="34" charset="0"/>
            </a:endParaRPr>
          </a:p>
          <a:p>
            <a:endParaRPr lang="it-IT" dirty="0"/>
          </a:p>
        </p:txBody>
      </p:sp>
      <p:sp>
        <p:nvSpPr>
          <p:cNvPr id="3" name="Titolo 2"/>
          <p:cNvSpPr>
            <a:spLocks noGrp="1"/>
          </p:cNvSpPr>
          <p:nvPr>
            <p:ph type="title"/>
          </p:nvPr>
        </p:nvSpPr>
        <p:spPr/>
        <p:txBody>
          <a:bodyPr/>
          <a:lstStyle/>
          <a:p>
            <a:r>
              <a:rPr lang="en-GB" sz="4000" b="1" dirty="0">
                <a:latin typeface="Arial" panose="020B0604020202020204" pitchFamily="34" charset="0"/>
                <a:cs typeface="Arial" panose="020B0604020202020204" pitchFamily="34" charset="0"/>
              </a:rPr>
              <a:t>Il management by objectives (MBO)</a:t>
            </a:r>
            <a:endParaRPr lang="it-IT" dirty="0"/>
          </a:p>
        </p:txBody>
      </p:sp>
    </p:spTree>
    <p:extLst>
      <p:ext uri="{BB962C8B-B14F-4D97-AF65-F5344CB8AC3E}">
        <p14:creationId xmlns:p14="http://schemas.microsoft.com/office/powerpoint/2010/main" val="257551153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765638"/>
          </a:xfrm>
        </p:spPr>
        <p:txBody>
          <a:bodyPr>
            <a:noAutofit/>
          </a:bodyPr>
          <a:lstStyle/>
          <a:p>
            <a:pPr marL="0" indent="0">
              <a:spcAft>
                <a:spcPts val="0"/>
              </a:spcAft>
              <a:buNone/>
            </a:pPr>
            <a:r>
              <a:rPr lang="it-IT" sz="2100" dirty="0">
                <a:latin typeface="Arial" panose="020B0604020202020204" pitchFamily="34" charset="0"/>
                <a:ea typeface="Times New Roman" panose="02020603050405020304" pitchFamily="18" charset="0"/>
                <a:cs typeface="Times New Roman" panose="02020603050405020304" pitchFamily="18" charset="0"/>
              </a:rPr>
              <a:t>Nella </a:t>
            </a:r>
            <a:r>
              <a:rPr lang="it-IT" sz="2100" b="1" dirty="0">
                <a:latin typeface="Arial" panose="020B0604020202020204" pitchFamily="34" charset="0"/>
                <a:ea typeface="Times New Roman" panose="02020603050405020304" pitchFamily="18" charset="0"/>
                <a:cs typeface="Times New Roman" panose="02020603050405020304" pitchFamily="18" charset="0"/>
              </a:rPr>
              <a:t>relazione tra obiettivo e prestazione di successo</a:t>
            </a:r>
            <a:r>
              <a:rPr lang="it-IT" sz="2100" dirty="0">
                <a:latin typeface="Arial" panose="020B0604020202020204" pitchFamily="34" charset="0"/>
                <a:ea typeface="Times New Roman" panose="02020603050405020304" pitchFamily="18" charset="0"/>
                <a:cs typeface="Times New Roman" panose="02020603050405020304" pitchFamily="18" charset="0"/>
              </a:rPr>
              <a:t> entrano in gioco diversi fattori</a:t>
            </a:r>
            <a:r>
              <a:rPr lang="it-IT" sz="2100" dirty="0" smtClean="0">
                <a:latin typeface="Arial" panose="020B0604020202020204" pitchFamily="34" charset="0"/>
                <a:ea typeface="Times New Roman" panose="02020603050405020304" pitchFamily="18" charset="0"/>
                <a:cs typeface="Times New Roman" panose="02020603050405020304" pitchFamily="18" charset="0"/>
              </a:rPr>
              <a:t>:</a:t>
            </a:r>
            <a:endParaRPr lang="it-IT" sz="2100" dirty="0" smtClean="0">
              <a:latin typeface="Times New Roman" panose="02020603050405020304" pitchFamily="18" charset="0"/>
              <a:ea typeface="Times New Roman" panose="02020603050405020304" pitchFamily="18" charset="0"/>
            </a:endParaRPr>
          </a:p>
          <a:p>
            <a:pPr marL="0" indent="0">
              <a:spcAft>
                <a:spcPts val="0"/>
              </a:spcAft>
              <a:buNone/>
            </a:pPr>
            <a:endParaRPr lang="it-IT" sz="8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spcAft>
                <a:spcPts val="0"/>
              </a:spcAft>
              <a:buFont typeface="+mj-lt"/>
              <a:buAutoNum type="arabicPeriod"/>
              <a:tabLst>
                <a:tab pos="683895" algn="l"/>
              </a:tabLst>
            </a:pPr>
            <a:r>
              <a:rPr lang="it-IT" sz="2100" dirty="0" smtClean="0">
                <a:latin typeface="Arial" panose="020B0604020202020204" pitchFamily="34" charset="0"/>
                <a:ea typeface="Times New Roman" panose="02020603050405020304" pitchFamily="18" charset="0"/>
                <a:cs typeface="Times New Roman" panose="02020603050405020304" pitchFamily="18" charset="0"/>
              </a:rPr>
              <a:t>l’impegno </a:t>
            </a:r>
            <a:r>
              <a:rPr lang="it-IT" sz="2100" dirty="0">
                <a:latin typeface="Arial" panose="020B0604020202020204" pitchFamily="34" charset="0"/>
                <a:ea typeface="Times New Roman" panose="02020603050405020304" pitchFamily="18" charset="0"/>
                <a:cs typeface="Times New Roman" panose="02020603050405020304" pitchFamily="18" charset="0"/>
              </a:rPr>
              <a:t>del soggetto verso il raggiungimento dell’obiettivo (dipende da quanto l’obiettivo è ritenuto desiderabile e accessibile; la desiderabilità è influenzata dall’autorità del capo, dal gruppo dei pari, dall’intensità dell’obiettivo; l’accessibilità è influenzata  dalla difficoltà del compito in sé, dall’auto-efficacia e dall’intensità dell’obiettivo</a:t>
            </a:r>
            <a:r>
              <a:rPr lang="it-IT" sz="2100" dirty="0" smtClean="0">
                <a:latin typeface="Arial" panose="020B0604020202020204" pitchFamily="34" charset="0"/>
                <a:ea typeface="Times New Roman" panose="02020603050405020304" pitchFamily="18" charset="0"/>
                <a:cs typeface="Times New Roman" panose="02020603050405020304" pitchFamily="18" charset="0"/>
              </a:rPr>
              <a:t>);</a:t>
            </a:r>
            <a:r>
              <a:rPr lang="it-IT" sz="2100" dirty="0">
                <a:latin typeface="Arial" panose="020B0604020202020204" pitchFamily="34" charset="0"/>
                <a:ea typeface="Times New Roman" panose="02020603050405020304" pitchFamily="18" charset="0"/>
                <a:cs typeface="Times New Roman" panose="02020603050405020304" pitchFamily="18" charset="0"/>
              </a:rPr>
              <a:t> </a:t>
            </a:r>
            <a:endParaRPr lang="it-IT" sz="2100" dirty="0">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tabLst>
                <a:tab pos="683895" algn="l"/>
              </a:tabLst>
            </a:pPr>
            <a:r>
              <a:rPr lang="it-IT" sz="2100" dirty="0">
                <a:latin typeface="Arial" panose="020B0604020202020204" pitchFamily="34" charset="0"/>
                <a:ea typeface="Times New Roman" panose="02020603050405020304" pitchFamily="18" charset="0"/>
                <a:cs typeface="Times New Roman" panose="02020603050405020304" pitchFamily="18" charset="0"/>
              </a:rPr>
              <a:t>l’abilità o le abilità del soggetto (valutazione oggettiva di capacità elevate realmente possedute dal soggetto</a:t>
            </a:r>
            <a:r>
              <a:rPr lang="it-IT" sz="2100" dirty="0" smtClean="0">
                <a:latin typeface="Arial" panose="020B0604020202020204" pitchFamily="34" charset="0"/>
                <a:ea typeface="Times New Roman" panose="02020603050405020304" pitchFamily="18" charset="0"/>
                <a:cs typeface="Times New Roman" panose="02020603050405020304" pitchFamily="18" charset="0"/>
              </a:rPr>
              <a:t>);</a:t>
            </a:r>
            <a:r>
              <a:rPr lang="it-IT" sz="2100" dirty="0">
                <a:latin typeface="Arial" panose="020B0604020202020204" pitchFamily="34" charset="0"/>
                <a:ea typeface="Times New Roman" panose="02020603050405020304" pitchFamily="18" charset="0"/>
                <a:cs typeface="Times New Roman" panose="02020603050405020304" pitchFamily="18" charset="0"/>
              </a:rPr>
              <a:t> </a:t>
            </a:r>
            <a:endParaRPr lang="it-IT" sz="2100" dirty="0">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tabLst>
                <a:tab pos="683895" algn="l"/>
              </a:tabLst>
            </a:pPr>
            <a:r>
              <a:rPr lang="it-IT" sz="2100" dirty="0">
                <a:latin typeface="Arial" panose="020B0604020202020204" pitchFamily="34" charset="0"/>
                <a:ea typeface="Times New Roman" panose="02020603050405020304" pitchFamily="18" charset="0"/>
                <a:cs typeface="Times New Roman" panose="02020603050405020304" pitchFamily="18" charset="0"/>
              </a:rPr>
              <a:t>il feedback ricevuto (le informazioni di ritorno sulle proprie azioni e strategie aiutano a valutare se si è raggiunto lo standard atteso o se bisogna riaggiustare il tiro</a:t>
            </a:r>
            <a:r>
              <a:rPr lang="it-IT" sz="2100" dirty="0" smtClean="0">
                <a:latin typeface="Arial" panose="020B0604020202020204" pitchFamily="34" charset="0"/>
                <a:ea typeface="Times New Roman" panose="02020603050405020304" pitchFamily="18" charset="0"/>
                <a:cs typeface="Times New Roman" panose="02020603050405020304" pitchFamily="18" charset="0"/>
              </a:rPr>
              <a:t>);</a:t>
            </a:r>
            <a:r>
              <a:rPr lang="it-IT" sz="2100" dirty="0">
                <a:latin typeface="Arial" panose="020B0604020202020204" pitchFamily="34" charset="0"/>
                <a:ea typeface="Times New Roman" panose="02020603050405020304" pitchFamily="18" charset="0"/>
                <a:cs typeface="Times New Roman" panose="02020603050405020304" pitchFamily="18" charset="0"/>
              </a:rPr>
              <a:t> </a:t>
            </a:r>
            <a:endParaRPr lang="it-IT" sz="2100" dirty="0">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tabLst>
                <a:tab pos="683895" algn="l"/>
              </a:tabLst>
            </a:pPr>
            <a:r>
              <a:rPr lang="it-IT" sz="2100" dirty="0">
                <a:latin typeface="Arial" panose="020B0604020202020204" pitchFamily="34" charset="0"/>
                <a:ea typeface="Times New Roman" panose="02020603050405020304" pitchFamily="18" charset="0"/>
                <a:cs typeface="Times New Roman" panose="02020603050405020304" pitchFamily="18" charset="0"/>
              </a:rPr>
              <a:t>la cultura organizzativa  e i vincoli situazionali (cultura del compito vs cultura dell’obiettivo</a:t>
            </a:r>
            <a:r>
              <a:rPr lang="it-IT" sz="2100" dirty="0" smtClean="0">
                <a:latin typeface="Arial" panose="020B0604020202020204" pitchFamily="34" charset="0"/>
                <a:ea typeface="Times New Roman" panose="02020603050405020304" pitchFamily="18" charset="0"/>
                <a:cs typeface="Times New Roman" panose="02020603050405020304" pitchFamily="18" charset="0"/>
              </a:rPr>
              <a:t>);</a:t>
            </a:r>
            <a:r>
              <a:rPr lang="it-IT" sz="2100" dirty="0">
                <a:latin typeface="Arial" panose="020B0604020202020204" pitchFamily="34" charset="0"/>
                <a:ea typeface="Times New Roman" panose="02020603050405020304" pitchFamily="18" charset="0"/>
                <a:cs typeface="Times New Roman" panose="02020603050405020304" pitchFamily="18" charset="0"/>
              </a:rPr>
              <a:t> </a:t>
            </a:r>
            <a:endParaRPr lang="it-IT" sz="2100" dirty="0">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tabLst>
                <a:tab pos="683895" algn="l"/>
              </a:tabLst>
            </a:pPr>
            <a:r>
              <a:rPr lang="it-IT" sz="2100" dirty="0">
                <a:latin typeface="Arial" panose="020B0604020202020204" pitchFamily="34" charset="0"/>
                <a:ea typeface="Times New Roman" panose="02020603050405020304" pitchFamily="18" charset="0"/>
                <a:cs typeface="Times New Roman" panose="02020603050405020304" pitchFamily="18" charset="0"/>
              </a:rPr>
              <a:t>l’auto-efficacia personale percepita (convinzione di riuscire ad utilizzare con successo le proprie abilità e di mettere in atto strategie adeguate agli obiettivi</a:t>
            </a:r>
            <a:r>
              <a:rPr lang="it-IT" sz="2100" dirty="0" smtClean="0">
                <a:latin typeface="Arial" panose="020B0604020202020204" pitchFamily="34" charset="0"/>
                <a:ea typeface="Times New Roman" panose="02020603050405020304" pitchFamily="18" charset="0"/>
                <a:cs typeface="Times New Roman" panose="02020603050405020304" pitchFamily="18" charset="0"/>
              </a:rPr>
              <a:t>).</a:t>
            </a:r>
            <a:endParaRPr lang="it-IT" sz="2100" dirty="0">
              <a:latin typeface="Times New Roman" panose="02020603050405020304" pitchFamily="18" charset="0"/>
              <a:ea typeface="Times New Roman" panose="02020603050405020304" pitchFamily="18" charset="0"/>
            </a:endParaRPr>
          </a:p>
        </p:txBody>
      </p:sp>
      <p:sp>
        <p:nvSpPr>
          <p:cNvPr id="3" name="Titolo 2"/>
          <p:cNvSpPr>
            <a:spLocks noGrp="1"/>
          </p:cNvSpPr>
          <p:nvPr>
            <p:ph type="title"/>
          </p:nvPr>
        </p:nvSpPr>
        <p:spPr/>
        <p:txBody>
          <a:bodyPr/>
          <a:lstStyle/>
          <a:p>
            <a:r>
              <a:rPr lang="en-GB" sz="4000" b="1" dirty="0">
                <a:latin typeface="Arial" panose="020B0604020202020204" pitchFamily="34" charset="0"/>
                <a:cs typeface="Arial" panose="020B0604020202020204" pitchFamily="34" charset="0"/>
              </a:rPr>
              <a:t>Il management by objectives (MBO)</a:t>
            </a:r>
            <a:endParaRPr lang="it-IT" dirty="0"/>
          </a:p>
        </p:txBody>
      </p:sp>
    </p:spTree>
    <p:extLst>
      <p:ext uri="{BB962C8B-B14F-4D97-AF65-F5344CB8AC3E}">
        <p14:creationId xmlns:p14="http://schemas.microsoft.com/office/powerpoint/2010/main" val="266393543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lstStyle/>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Perché </a:t>
            </a:r>
            <a:r>
              <a:rPr lang="it-IT" dirty="0">
                <a:latin typeface="Arial" panose="020B0604020202020204" pitchFamily="34" charset="0"/>
                <a:cs typeface="Arial" panose="020B0604020202020204" pitchFamily="34" charset="0"/>
              </a:rPr>
              <a:t>gli obiettivi influenzino le performance, è necessario che gli individui ne siano consapevoli e sappiano cosa fare per raggiungerli e che il </a:t>
            </a:r>
            <a:r>
              <a:rPr lang="it-IT" i="1" dirty="0">
                <a:latin typeface="Arial" panose="020B0604020202020204" pitchFamily="34" charset="0"/>
                <a:cs typeface="Arial" panose="020B0604020202020204" pitchFamily="34" charset="0"/>
              </a:rPr>
              <a:t>goal</a:t>
            </a:r>
            <a:r>
              <a:rPr lang="it-IT" dirty="0">
                <a:latin typeface="Arial" panose="020B0604020202020204" pitchFamily="34" charset="0"/>
                <a:cs typeface="Arial" panose="020B0604020202020204" pitchFamily="34" charset="0"/>
              </a:rPr>
              <a:t> venga accettato come qualcosa per cui valga la pena impegnarsi.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Se </a:t>
            </a:r>
            <a:r>
              <a:rPr lang="it-IT" dirty="0">
                <a:latin typeface="Arial" panose="020B0604020202020204" pitchFamily="34" charset="0"/>
                <a:cs typeface="Arial" panose="020B0604020202020204" pitchFamily="34" charset="0"/>
              </a:rPr>
              <a:t>sprovvisti di queste caratteristiche gli obiettivi possono non essere fatti propri, </a:t>
            </a:r>
            <a:r>
              <a:rPr lang="it-IT" dirty="0" smtClean="0">
                <a:latin typeface="Arial" panose="020B0604020202020204" pitchFamily="34" charset="0"/>
                <a:cs typeface="Arial" panose="020B0604020202020204" pitchFamily="34" charset="0"/>
              </a:rPr>
              <a:t>perché </a:t>
            </a:r>
            <a:r>
              <a:rPr lang="it-IT" dirty="0">
                <a:latin typeface="Arial" panose="020B0604020202020204" pitchFamily="34" charset="0"/>
                <a:cs typeface="Arial" panose="020B0604020202020204" pitchFamily="34" charset="0"/>
              </a:rPr>
              <a:t>considerati troppo difficili o, viceversa, troppo facili; o ancora, </a:t>
            </a:r>
            <a:r>
              <a:rPr lang="it-IT" dirty="0" smtClean="0">
                <a:latin typeface="Arial" panose="020B0604020202020204" pitchFamily="34" charset="0"/>
                <a:cs typeface="Arial" panose="020B0604020202020204" pitchFamily="34" charset="0"/>
              </a:rPr>
              <a:t>perché </a:t>
            </a:r>
            <a:r>
              <a:rPr lang="it-IT" dirty="0">
                <a:latin typeface="Arial" panose="020B0604020202020204" pitchFamily="34" charset="0"/>
                <a:cs typeface="Arial" panose="020B0604020202020204" pitchFamily="34" charset="0"/>
              </a:rPr>
              <a:t>non si è riusciti a stabilire la strategia migliore per raggiungerli.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La </a:t>
            </a:r>
            <a:r>
              <a:rPr lang="it-IT" dirty="0">
                <a:latin typeface="Arial" panose="020B0604020202020204" pitchFamily="34" charset="0"/>
                <a:cs typeface="Arial" panose="020B0604020202020204" pitchFamily="34" charset="0"/>
              </a:rPr>
              <a:t>motivazione è massima quando gli obiettivi sono raggiungibili </a:t>
            </a:r>
            <a:r>
              <a:rPr lang="it-IT" dirty="0" smtClean="0">
                <a:latin typeface="Arial" panose="020B0604020202020204" pitchFamily="34" charset="0"/>
                <a:cs typeface="Arial" panose="020B0604020202020204" pitchFamily="34" charset="0"/>
              </a:rPr>
              <a:t>e </a:t>
            </a:r>
            <a:r>
              <a:rPr lang="it-IT" dirty="0">
                <a:latin typeface="Arial" panose="020B0604020202020204" pitchFamily="34" charset="0"/>
                <a:cs typeface="Arial" panose="020B0604020202020204" pitchFamily="34" charset="0"/>
              </a:rPr>
              <a:t>di conseguenza, prestazione e attivazione crescono.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Al </a:t>
            </a:r>
            <a:r>
              <a:rPr lang="it-IT" dirty="0">
                <a:latin typeface="Arial" panose="020B0604020202020204" pitchFamily="34" charset="0"/>
                <a:cs typeface="Arial" panose="020B0604020202020204" pitchFamily="34" charset="0"/>
              </a:rPr>
              <a:t>variare della difficoltà degli obiettivi (troppo facili o troppo difficili) tutte le variabili diminuiscono. </a:t>
            </a:r>
          </a:p>
          <a:p>
            <a:endParaRPr lang="it-IT" dirty="0"/>
          </a:p>
        </p:txBody>
      </p:sp>
      <p:sp>
        <p:nvSpPr>
          <p:cNvPr id="3" name="Titolo 2"/>
          <p:cNvSpPr>
            <a:spLocks noGrp="1"/>
          </p:cNvSpPr>
          <p:nvPr>
            <p:ph type="title"/>
          </p:nvPr>
        </p:nvSpPr>
        <p:spPr/>
        <p:txBody>
          <a:bodyPr/>
          <a:lstStyle/>
          <a:p>
            <a:r>
              <a:rPr lang="en-GB" sz="4000" b="1" dirty="0">
                <a:latin typeface="Arial" panose="020B0604020202020204" pitchFamily="34" charset="0"/>
                <a:cs typeface="Arial" panose="020B0604020202020204" pitchFamily="34" charset="0"/>
              </a:rPr>
              <a:t>Il management by objectives (MBO)</a:t>
            </a:r>
            <a:endParaRPr lang="it-IT" dirty="0"/>
          </a:p>
        </p:txBody>
      </p:sp>
    </p:spTree>
    <p:extLst>
      <p:ext uri="{BB962C8B-B14F-4D97-AF65-F5344CB8AC3E}">
        <p14:creationId xmlns:p14="http://schemas.microsoft.com/office/powerpoint/2010/main" val="10386330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lstStyle/>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Un </a:t>
            </a:r>
            <a:r>
              <a:rPr lang="it-IT" dirty="0">
                <a:latin typeface="Arial" panose="020B0604020202020204" pitchFamily="34" charset="0"/>
                <a:cs typeface="Arial" panose="020B0604020202020204" pitchFamily="34" charset="0"/>
              </a:rPr>
              <a:t>valore che influenza la prestazione lavorativa è quanto l’individuo si senta legato e coinvolto all’obbiettivo, cioè quanto lo sente suo.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Il </a:t>
            </a:r>
            <a:r>
              <a:rPr lang="it-IT" dirty="0">
                <a:latin typeface="Arial" panose="020B0604020202020204" pitchFamily="34" charset="0"/>
                <a:cs typeface="Arial" panose="020B0604020202020204" pitchFamily="34" charset="0"/>
              </a:rPr>
              <a:t>termine</a:t>
            </a:r>
            <a:r>
              <a:rPr lang="it-IT" b="1" dirty="0">
                <a:latin typeface="Arial" panose="020B0604020202020204" pitchFamily="34" charset="0"/>
                <a:cs typeface="Arial" panose="020B0604020202020204" pitchFamily="34" charset="0"/>
              </a:rPr>
              <a:t> </a:t>
            </a:r>
            <a:r>
              <a:rPr lang="it-IT" b="1" i="1" dirty="0">
                <a:latin typeface="Arial" panose="020B0604020202020204" pitchFamily="34" charset="0"/>
                <a:cs typeface="Arial" panose="020B0604020202020204" pitchFamily="34" charset="0"/>
              </a:rPr>
              <a:t>goal </a:t>
            </a:r>
            <a:r>
              <a:rPr lang="it-IT" b="1" i="1" dirty="0" err="1">
                <a:latin typeface="Arial" panose="020B0604020202020204" pitchFamily="34" charset="0"/>
                <a:cs typeface="Arial" panose="020B0604020202020204" pitchFamily="34" charset="0"/>
              </a:rPr>
              <a:t>commitment</a:t>
            </a:r>
            <a:r>
              <a:rPr lang="it-IT" b="1" dirty="0">
                <a:latin typeface="Arial" panose="020B0604020202020204" pitchFamily="34" charset="0"/>
                <a:cs typeface="Arial" panose="020B0604020202020204" pitchFamily="34" charset="0"/>
              </a:rPr>
              <a:t> </a:t>
            </a:r>
            <a:r>
              <a:rPr lang="it-IT" dirty="0">
                <a:latin typeface="Arial" panose="020B0604020202020204" pitchFamily="34" charset="0"/>
                <a:cs typeface="Arial" panose="020B0604020202020204" pitchFamily="34" charset="0"/>
              </a:rPr>
              <a:t>sta ad indicare questo tipo di legame, cioè la propensione dell’individuo a impegnarsi per raggiungere un obbiettivo, e la non volontà di attenuare lo sforzo o abbandonare l’azione. Questo impegno risulta maggiore quando le persone hanno grandi aspettative sull’efficacia del proprio agire e quando la persona che pone </a:t>
            </a:r>
            <a:r>
              <a:rPr lang="it-IT" dirty="0" smtClean="0">
                <a:latin typeface="Arial" panose="020B0604020202020204" pitchFamily="34" charset="0"/>
                <a:cs typeface="Arial" panose="020B0604020202020204" pitchFamily="34" charset="0"/>
              </a:rPr>
              <a:t>l’obiettivo </a:t>
            </a:r>
            <a:r>
              <a:rPr lang="it-IT" dirty="0">
                <a:latin typeface="Arial" panose="020B0604020202020204" pitchFamily="34" charset="0"/>
                <a:cs typeface="Arial" panose="020B0604020202020204" pitchFamily="34" charset="0"/>
              </a:rPr>
              <a:t>è vista positivamente.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Se </a:t>
            </a:r>
            <a:r>
              <a:rPr lang="it-IT" dirty="0">
                <a:latin typeface="Arial" panose="020B0604020202020204" pitchFamily="34" charset="0"/>
                <a:cs typeface="Arial" panose="020B0604020202020204" pitchFamily="34" charset="0"/>
              </a:rPr>
              <a:t>una persona </a:t>
            </a:r>
            <a:r>
              <a:rPr lang="it-IT" dirty="0" smtClean="0">
                <a:latin typeface="Arial" panose="020B0604020202020204" pitchFamily="34" charset="0"/>
                <a:cs typeface="Arial" panose="020B0604020202020204" pitchFamily="34" charset="0"/>
              </a:rPr>
              <a:t>si percepisce </a:t>
            </a:r>
            <a:r>
              <a:rPr lang="it-IT" dirty="0">
                <a:latin typeface="Arial" panose="020B0604020202020204" pitchFamily="34" charset="0"/>
                <a:cs typeface="Arial" panose="020B0604020202020204" pitchFamily="34" charset="0"/>
              </a:rPr>
              <a:t>come incapace di dare sostegno, il goal </a:t>
            </a:r>
            <a:r>
              <a:rPr lang="it-IT" i="1" dirty="0" err="1">
                <a:latin typeface="Arial" panose="020B0604020202020204" pitchFamily="34" charset="0"/>
                <a:cs typeface="Arial" panose="020B0604020202020204" pitchFamily="34" charset="0"/>
              </a:rPr>
              <a:t>commitment</a:t>
            </a:r>
            <a:r>
              <a:rPr lang="it-IT" dirty="0">
                <a:latin typeface="Arial" panose="020B0604020202020204" pitchFamily="34" charset="0"/>
                <a:cs typeface="Arial" panose="020B0604020202020204" pitchFamily="34" charset="0"/>
              </a:rPr>
              <a:t> risulterà molto inferiore. La partecipazione ad obiettivi resi pubblici, esplicitati, genera, invece, un coinvolgimento maggiore</a:t>
            </a:r>
            <a:r>
              <a:rPr lang="it-IT" dirty="0" smtClean="0">
                <a:latin typeface="Arial" panose="020B0604020202020204" pitchFamily="34" charset="0"/>
                <a:cs typeface="Arial" panose="020B0604020202020204" pitchFamily="34" charset="0"/>
              </a:rPr>
              <a:t>.</a:t>
            </a:r>
            <a:endParaRPr lang="it-IT" dirty="0">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lstStyle/>
          <a:p>
            <a:r>
              <a:rPr lang="en-GB" sz="4000" b="1" dirty="0">
                <a:latin typeface="Arial" panose="020B0604020202020204" pitchFamily="34" charset="0"/>
                <a:cs typeface="Arial" panose="020B0604020202020204" pitchFamily="34" charset="0"/>
              </a:rPr>
              <a:t>Il management by objectives (MBO)</a:t>
            </a:r>
            <a:endParaRPr lang="it-IT" dirty="0"/>
          </a:p>
        </p:txBody>
      </p:sp>
    </p:spTree>
    <p:extLst>
      <p:ext uri="{BB962C8B-B14F-4D97-AF65-F5344CB8AC3E}">
        <p14:creationId xmlns:p14="http://schemas.microsoft.com/office/powerpoint/2010/main" val="281360913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b="1" dirty="0"/>
              <a:t>Organizational </a:t>
            </a:r>
            <a:r>
              <a:rPr lang="it-IT" b="1" dirty="0" err="1"/>
              <a:t>Commitment</a:t>
            </a:r>
            <a:endParaRPr lang="it-IT" dirty="0"/>
          </a:p>
        </p:txBody>
      </p:sp>
      <p:sp>
        <p:nvSpPr>
          <p:cNvPr id="3" name="Sottotitolo 2"/>
          <p:cNvSpPr>
            <a:spLocks noGrp="1"/>
          </p:cNvSpPr>
          <p:nvPr>
            <p:ph type="subTitle" idx="1"/>
          </p:nvPr>
        </p:nvSpPr>
        <p:spPr/>
        <p:txBody>
          <a:bodyPr/>
          <a:lstStyle/>
          <a:p>
            <a:endParaRPr lang="it-IT"/>
          </a:p>
        </p:txBody>
      </p:sp>
    </p:spTree>
    <p:extLst>
      <p:ext uri="{BB962C8B-B14F-4D97-AF65-F5344CB8AC3E}">
        <p14:creationId xmlns:p14="http://schemas.microsoft.com/office/powerpoint/2010/main" val="232547584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normAutofit/>
          </a:bodyPr>
          <a:lstStyle/>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Con </a:t>
            </a:r>
            <a:r>
              <a:rPr lang="it-IT" dirty="0">
                <a:latin typeface="Arial" panose="020B0604020202020204" pitchFamily="34" charset="0"/>
                <a:cs typeface="Arial" panose="020B0604020202020204" pitchFamily="34" charset="0"/>
              </a:rPr>
              <a:t>questo termine si intendono quei comportamenti individuali o di gruppo che identificano un impegno, un senso di responsabilità e di dovere verso l’organizzazione. </a:t>
            </a:r>
          </a:p>
          <a:p>
            <a:pPr marL="301943" lvl="1" indent="0">
              <a:buNone/>
            </a:pPr>
            <a:r>
              <a:rPr lang="it-IT" sz="2400" dirty="0">
                <a:latin typeface="Arial" panose="020B0604020202020204" pitchFamily="34" charset="0"/>
                <a:cs typeface="Arial" panose="020B0604020202020204" pitchFamily="34" charset="0"/>
              </a:rPr>
              <a:t>Bisogna distinguere tra </a:t>
            </a:r>
            <a:r>
              <a:rPr lang="it-IT" sz="2400" b="1" i="1" dirty="0" err="1">
                <a:latin typeface="Arial" panose="020B0604020202020204" pitchFamily="34" charset="0"/>
                <a:cs typeface="Arial" panose="020B0604020202020204" pitchFamily="34" charset="0"/>
              </a:rPr>
              <a:t>organizational</a:t>
            </a:r>
            <a:r>
              <a:rPr lang="it-IT" sz="2400" b="1" i="1" dirty="0">
                <a:latin typeface="Arial" panose="020B0604020202020204" pitchFamily="34" charset="0"/>
                <a:cs typeface="Arial" panose="020B0604020202020204" pitchFamily="34" charset="0"/>
              </a:rPr>
              <a:t> </a:t>
            </a:r>
            <a:r>
              <a:rPr lang="it-IT" sz="2400" b="1" i="1" dirty="0" err="1">
                <a:latin typeface="Arial" panose="020B0604020202020204" pitchFamily="34" charset="0"/>
                <a:cs typeface="Arial" panose="020B0604020202020204" pitchFamily="34" charset="0"/>
              </a:rPr>
              <a:t>commitment</a:t>
            </a:r>
            <a:r>
              <a:rPr lang="it-IT" sz="2400" b="1" dirty="0">
                <a:latin typeface="Arial" panose="020B0604020202020204" pitchFamily="34" charset="0"/>
                <a:cs typeface="Arial" panose="020B0604020202020204" pitchFamily="34" charset="0"/>
              </a:rPr>
              <a:t> </a:t>
            </a:r>
            <a:r>
              <a:rPr lang="it-IT" sz="2400" dirty="0">
                <a:latin typeface="Arial" panose="020B0604020202020204" pitchFamily="34" charset="0"/>
                <a:cs typeface="Arial" panose="020B0604020202020204" pitchFamily="34" charset="0"/>
              </a:rPr>
              <a:t>e </a:t>
            </a:r>
            <a:r>
              <a:rPr lang="it-IT" sz="2400" b="1" i="1" dirty="0">
                <a:latin typeface="Arial" panose="020B0604020202020204" pitchFamily="34" charset="0"/>
                <a:cs typeface="Arial" panose="020B0604020202020204" pitchFamily="34" charset="0"/>
              </a:rPr>
              <a:t>job </a:t>
            </a:r>
            <a:r>
              <a:rPr lang="it-IT" sz="2400" b="1" i="1" dirty="0" err="1">
                <a:latin typeface="Arial" panose="020B0604020202020204" pitchFamily="34" charset="0"/>
                <a:cs typeface="Arial" panose="020B0604020202020204" pitchFamily="34" charset="0"/>
              </a:rPr>
              <a:t>involvement</a:t>
            </a:r>
            <a:r>
              <a:rPr lang="it-IT" sz="2400" dirty="0">
                <a:latin typeface="Arial" panose="020B0604020202020204" pitchFamily="34" charset="0"/>
                <a:cs typeface="Arial" panose="020B0604020202020204" pitchFamily="34" charset="0"/>
              </a:rPr>
              <a:t>. </a:t>
            </a:r>
          </a:p>
          <a:p>
            <a:pPr lvl="1">
              <a:buFont typeface="Arial" panose="020B0604020202020204" pitchFamily="34" charset="0"/>
              <a:buChar char="•"/>
            </a:pPr>
            <a:r>
              <a:rPr lang="it-IT" sz="2400" dirty="0">
                <a:latin typeface="Arial" panose="020B0604020202020204" pitchFamily="34" charset="0"/>
                <a:cs typeface="Arial" panose="020B0604020202020204" pitchFamily="34" charset="0"/>
              </a:rPr>
              <a:t>Il job </a:t>
            </a:r>
            <a:r>
              <a:rPr lang="it-IT" sz="2400" dirty="0" err="1">
                <a:latin typeface="Arial" panose="020B0604020202020204" pitchFamily="34" charset="0"/>
                <a:cs typeface="Arial" panose="020B0604020202020204" pitchFamily="34" charset="0"/>
              </a:rPr>
              <a:t>envolvement</a:t>
            </a:r>
            <a:r>
              <a:rPr lang="it-IT" sz="2400" dirty="0">
                <a:latin typeface="Arial" panose="020B0604020202020204" pitchFamily="34" charset="0"/>
                <a:cs typeface="Arial" panose="020B0604020202020204" pitchFamily="34" charset="0"/>
              </a:rPr>
              <a:t> è l’attaccamento al proprio </a:t>
            </a:r>
            <a:r>
              <a:rPr lang="it-IT" sz="2400" dirty="0" smtClean="0">
                <a:latin typeface="Arial" panose="020B0604020202020204" pitchFamily="34" charset="0"/>
                <a:cs typeface="Arial" panose="020B0604020202020204" pitchFamily="34" charset="0"/>
              </a:rPr>
              <a:t>lavoro</a:t>
            </a:r>
          </a:p>
          <a:p>
            <a:pPr lvl="1">
              <a:buFont typeface="Arial" panose="020B0604020202020204" pitchFamily="34" charset="0"/>
              <a:buChar char="•"/>
            </a:pPr>
            <a:r>
              <a:rPr lang="it-IT" sz="2400" dirty="0" smtClean="0">
                <a:latin typeface="Arial" panose="020B0604020202020204" pitchFamily="34" charset="0"/>
                <a:cs typeface="Arial" panose="020B0604020202020204" pitchFamily="34" charset="0"/>
              </a:rPr>
              <a:t>l</a:t>
            </a:r>
            <a:r>
              <a:rPr lang="it-IT" sz="2400" i="1" dirty="0" smtClean="0">
                <a:latin typeface="Arial" panose="020B0604020202020204" pitchFamily="34" charset="0"/>
                <a:cs typeface="Arial" panose="020B0604020202020204" pitchFamily="34" charset="0"/>
              </a:rPr>
              <a:t>’</a:t>
            </a:r>
            <a:r>
              <a:rPr lang="it-IT" sz="2400" i="1" dirty="0" err="1" smtClean="0">
                <a:latin typeface="Arial" panose="020B0604020202020204" pitchFamily="34" charset="0"/>
                <a:cs typeface="Arial" panose="020B0604020202020204" pitchFamily="34" charset="0"/>
              </a:rPr>
              <a:t>organizational</a:t>
            </a:r>
            <a:r>
              <a:rPr lang="it-IT" sz="2400" i="1" dirty="0" smtClean="0">
                <a:latin typeface="Arial" panose="020B0604020202020204" pitchFamily="34" charset="0"/>
                <a:cs typeface="Arial" panose="020B0604020202020204" pitchFamily="34" charset="0"/>
              </a:rPr>
              <a:t> </a:t>
            </a:r>
            <a:r>
              <a:rPr lang="it-IT" sz="2400" i="1" dirty="0" err="1">
                <a:latin typeface="Arial" panose="020B0604020202020204" pitchFamily="34" charset="0"/>
                <a:cs typeface="Arial" panose="020B0604020202020204" pitchFamily="34" charset="0"/>
              </a:rPr>
              <a:t>commitement</a:t>
            </a:r>
            <a:r>
              <a:rPr lang="it-IT" sz="2400" dirty="0">
                <a:latin typeface="Arial" panose="020B0604020202020204" pitchFamily="34" charset="0"/>
                <a:cs typeface="Arial" panose="020B0604020202020204" pitchFamily="34" charset="0"/>
              </a:rPr>
              <a:t> è </a:t>
            </a:r>
            <a:r>
              <a:rPr lang="it-IT" sz="2400" dirty="0" smtClean="0">
                <a:latin typeface="Arial" panose="020B0604020202020204" pitchFamily="34" charset="0"/>
                <a:cs typeface="Arial" panose="020B0604020202020204" pitchFamily="34" charset="0"/>
              </a:rPr>
              <a:t>l’attaccamento </a:t>
            </a:r>
            <a:r>
              <a:rPr lang="it-IT" sz="2400" dirty="0">
                <a:latin typeface="Arial" panose="020B0604020202020204" pitchFamily="34" charset="0"/>
                <a:cs typeface="Arial" panose="020B0604020202020204" pitchFamily="34" charset="0"/>
              </a:rPr>
              <a:t>tra lavoratore e azienda. </a:t>
            </a:r>
            <a:endParaRPr lang="it-IT" sz="2400" dirty="0">
              <a:latin typeface="Arial" panose="020B0604020202020204" pitchFamily="34" charset="0"/>
              <a:cs typeface="Arial" panose="020B0604020202020204" pitchFamily="34" charset="0"/>
            </a:endParaRPr>
          </a:p>
          <a:p>
            <a:pPr marL="301943" lvl="1" indent="0">
              <a:buNone/>
            </a:pPr>
            <a:endParaRPr lang="it-IT" sz="1200"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Per </a:t>
            </a:r>
            <a:r>
              <a:rPr lang="it-IT" dirty="0">
                <a:latin typeface="Arial" panose="020B0604020202020204" pitchFamily="34" charset="0"/>
                <a:cs typeface="Arial" panose="020B0604020202020204" pitchFamily="34" charset="0"/>
              </a:rPr>
              <a:t>descrivere il concetto di </a:t>
            </a:r>
            <a:r>
              <a:rPr lang="it-IT" i="1" dirty="0" err="1">
                <a:latin typeface="Arial" panose="020B0604020202020204" pitchFamily="34" charset="0"/>
                <a:cs typeface="Arial" panose="020B0604020202020204" pitchFamily="34" charset="0"/>
              </a:rPr>
              <a:t>commitment</a:t>
            </a:r>
            <a:r>
              <a:rPr lang="it-IT" dirty="0">
                <a:latin typeface="Arial" panose="020B0604020202020204" pitchFamily="34" charset="0"/>
                <a:cs typeface="Arial" panose="020B0604020202020204" pitchFamily="34" charset="0"/>
              </a:rPr>
              <a:t> si può fare ricorso all’idea di </a:t>
            </a:r>
            <a:r>
              <a:rPr lang="it-IT" b="1" i="1" dirty="0">
                <a:latin typeface="Arial" panose="020B0604020202020204" pitchFamily="34" charset="0"/>
                <a:cs typeface="Arial" panose="020B0604020202020204" pitchFamily="34" charset="0"/>
              </a:rPr>
              <a:t>fedeltà</a:t>
            </a:r>
            <a:r>
              <a:rPr lang="it-IT" dirty="0">
                <a:latin typeface="Arial" panose="020B0604020202020204" pitchFamily="34" charset="0"/>
                <a:cs typeface="Arial" panose="020B0604020202020204" pitchFamily="34" charset="0"/>
              </a:rPr>
              <a:t>: la forza del lavoratore di identificarsi e di farsi coinvolgere dalla propria organizzazione. </a:t>
            </a:r>
            <a:endParaRPr lang="it-IT" dirty="0"/>
          </a:p>
        </p:txBody>
      </p:sp>
      <p:sp>
        <p:nvSpPr>
          <p:cNvPr id="3" name="Titolo 2"/>
          <p:cNvSpPr>
            <a:spLocks noGrp="1"/>
          </p:cNvSpPr>
          <p:nvPr>
            <p:ph type="title"/>
          </p:nvPr>
        </p:nvSpPr>
        <p:spPr/>
        <p:txBody>
          <a:bodyPr/>
          <a:lstStyle/>
          <a:p>
            <a:r>
              <a:rPr lang="it-IT" b="1" dirty="0"/>
              <a:t>Organizational </a:t>
            </a:r>
            <a:r>
              <a:rPr lang="it-IT" b="1" dirty="0" err="1"/>
              <a:t>Commitment</a:t>
            </a:r>
            <a:endParaRPr lang="it-IT" dirty="0"/>
          </a:p>
        </p:txBody>
      </p:sp>
    </p:spTree>
    <p:extLst>
      <p:ext uri="{BB962C8B-B14F-4D97-AF65-F5344CB8AC3E}">
        <p14:creationId xmlns:p14="http://schemas.microsoft.com/office/powerpoint/2010/main" val="3847695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b="1" dirty="0">
                <a:latin typeface="Arial" panose="020B0604020202020204" pitchFamily="34" charset="0"/>
                <a:cs typeface="Arial" panose="020B0604020202020204" pitchFamily="34" charset="0"/>
              </a:rPr>
              <a:t>Teorie </a:t>
            </a:r>
            <a:r>
              <a:rPr lang="it-IT" sz="4000" b="1" dirty="0">
                <a:latin typeface="Arial" panose="020B0604020202020204" pitchFamily="34" charset="0"/>
                <a:cs typeface="Arial" panose="020B0604020202020204" pitchFamily="34" charset="0"/>
              </a:rPr>
              <a:t>Bisogni-motivi-valori</a:t>
            </a:r>
            <a:endParaRPr lang="it-IT" dirty="0"/>
          </a:p>
        </p:txBody>
      </p:sp>
      <p:sp>
        <p:nvSpPr>
          <p:cNvPr id="3" name="Sottotitolo 2"/>
          <p:cNvSpPr>
            <a:spLocks noGrp="1"/>
          </p:cNvSpPr>
          <p:nvPr>
            <p:ph type="subTitle" idx="1"/>
          </p:nvPr>
        </p:nvSpPr>
        <p:spPr>
          <a:xfrm>
            <a:off x="1828800" y="3556001"/>
            <a:ext cx="8534400" cy="2210098"/>
          </a:xfrm>
        </p:spPr>
        <p:txBody>
          <a:bodyPr/>
          <a:lstStyle/>
          <a:p>
            <a:pPr lvl="0">
              <a:buClr>
                <a:srgbClr val="549E39"/>
              </a:buClr>
            </a:pPr>
            <a:r>
              <a:rPr lang="it-IT" sz="2200" b="1" dirty="0" err="1" smtClean="0">
                <a:solidFill>
                  <a:srgbClr val="455F51"/>
                </a:solidFill>
                <a:latin typeface="Arial" panose="020B0604020202020204" pitchFamily="34" charset="0"/>
                <a:cs typeface="Arial" panose="020B0604020202020204" pitchFamily="34" charset="0"/>
              </a:rPr>
              <a:t>Maslow</a:t>
            </a:r>
            <a:r>
              <a:rPr lang="it-IT" sz="2200" b="1" dirty="0" smtClean="0">
                <a:solidFill>
                  <a:srgbClr val="455F51"/>
                </a:solidFill>
                <a:latin typeface="Arial" panose="020B0604020202020204" pitchFamily="34" charset="0"/>
                <a:cs typeface="Arial" panose="020B0604020202020204" pitchFamily="34" charset="0"/>
              </a:rPr>
              <a:t>: la </a:t>
            </a:r>
            <a:r>
              <a:rPr lang="it-IT" sz="2200" b="1" dirty="0">
                <a:solidFill>
                  <a:srgbClr val="455F51"/>
                </a:solidFill>
                <a:latin typeface="Arial" panose="020B0604020202020204" pitchFamily="34" charset="0"/>
                <a:cs typeface="Arial" panose="020B0604020202020204" pitchFamily="34" charset="0"/>
              </a:rPr>
              <a:t>piramide dei </a:t>
            </a:r>
            <a:r>
              <a:rPr lang="it-IT" sz="2200" b="1" dirty="0" smtClean="0">
                <a:solidFill>
                  <a:srgbClr val="455F51"/>
                </a:solidFill>
                <a:latin typeface="Arial" panose="020B0604020202020204" pitchFamily="34" charset="0"/>
                <a:cs typeface="Arial" panose="020B0604020202020204" pitchFamily="34" charset="0"/>
              </a:rPr>
              <a:t>bisogni</a:t>
            </a:r>
          </a:p>
          <a:p>
            <a:pPr lvl="0">
              <a:buClr>
                <a:srgbClr val="549E39"/>
              </a:buClr>
            </a:pPr>
            <a:r>
              <a:rPr lang="it-IT" sz="2200" b="1" dirty="0" err="1" smtClean="0">
                <a:solidFill>
                  <a:srgbClr val="455F51"/>
                </a:solidFill>
                <a:latin typeface="Arial" panose="020B0604020202020204" pitchFamily="34" charset="0"/>
                <a:cs typeface="Arial" panose="020B0604020202020204" pitchFamily="34" charset="0"/>
              </a:rPr>
              <a:t>Herzberg</a:t>
            </a:r>
            <a:r>
              <a:rPr lang="it-IT" sz="2200" b="1" dirty="0" smtClean="0">
                <a:solidFill>
                  <a:srgbClr val="455F51"/>
                </a:solidFill>
                <a:latin typeface="Arial" panose="020B0604020202020204" pitchFamily="34" charset="0"/>
                <a:cs typeface="Arial" panose="020B0604020202020204" pitchFamily="34" charset="0"/>
              </a:rPr>
              <a:t>: la </a:t>
            </a:r>
            <a:r>
              <a:rPr lang="it-IT" sz="2200" b="1" dirty="0">
                <a:solidFill>
                  <a:srgbClr val="455F51"/>
                </a:solidFill>
                <a:latin typeface="Arial" panose="020B0604020202020204" pitchFamily="34" charset="0"/>
                <a:cs typeface="Arial" panose="020B0604020202020204" pitchFamily="34" charset="0"/>
              </a:rPr>
              <a:t>teoria dei due </a:t>
            </a:r>
            <a:r>
              <a:rPr lang="it-IT" sz="2200" b="1" dirty="0" smtClean="0">
                <a:solidFill>
                  <a:srgbClr val="455F51"/>
                </a:solidFill>
                <a:latin typeface="Arial" panose="020B0604020202020204" pitchFamily="34" charset="0"/>
                <a:cs typeface="Arial" panose="020B0604020202020204" pitchFamily="34" charset="0"/>
              </a:rPr>
              <a:t>fattori</a:t>
            </a:r>
          </a:p>
          <a:p>
            <a:r>
              <a:rPr lang="it-IT" sz="2400" b="1" dirty="0" err="1" smtClean="0">
                <a:solidFill>
                  <a:schemeClr val="tx2"/>
                </a:solidFill>
              </a:rPr>
              <a:t>McClelland</a:t>
            </a:r>
            <a:r>
              <a:rPr lang="it-IT" sz="2400" b="1" dirty="0">
                <a:solidFill>
                  <a:schemeClr val="tx2"/>
                </a:solidFill>
              </a:rPr>
              <a:t>:</a:t>
            </a:r>
            <a:r>
              <a:rPr lang="it-IT" sz="2400" b="1" dirty="0" smtClean="0">
                <a:solidFill>
                  <a:schemeClr val="tx2"/>
                </a:solidFill>
              </a:rPr>
              <a:t> </a:t>
            </a:r>
            <a:r>
              <a:rPr lang="it-IT" sz="2400" b="1" dirty="0">
                <a:solidFill>
                  <a:schemeClr val="tx2"/>
                </a:solidFill>
              </a:rPr>
              <a:t>la motivazione al successo</a:t>
            </a:r>
            <a:endParaRPr lang="it-IT" sz="2400" dirty="0">
              <a:solidFill>
                <a:schemeClr val="tx2"/>
              </a:solidFill>
            </a:endParaRPr>
          </a:p>
          <a:p>
            <a:r>
              <a:rPr lang="it-IT" sz="2400" b="1" dirty="0" smtClean="0">
                <a:solidFill>
                  <a:schemeClr val="tx2"/>
                </a:solidFill>
              </a:rPr>
              <a:t>Adams</a:t>
            </a:r>
            <a:r>
              <a:rPr lang="it-IT" sz="2400" dirty="0" smtClean="0">
                <a:solidFill>
                  <a:schemeClr val="tx2"/>
                </a:solidFill>
              </a:rPr>
              <a:t>: </a:t>
            </a:r>
            <a:r>
              <a:rPr lang="it-IT" sz="2400" b="1" dirty="0">
                <a:solidFill>
                  <a:schemeClr val="tx2"/>
                </a:solidFill>
              </a:rPr>
              <a:t>l</a:t>
            </a:r>
            <a:r>
              <a:rPr lang="it-IT" sz="2400" b="1" dirty="0" smtClean="0">
                <a:solidFill>
                  <a:schemeClr val="tx2"/>
                </a:solidFill>
              </a:rPr>
              <a:t>a </a:t>
            </a:r>
            <a:r>
              <a:rPr lang="it-IT" sz="2400" b="1" dirty="0">
                <a:solidFill>
                  <a:schemeClr val="tx2"/>
                </a:solidFill>
              </a:rPr>
              <a:t>teoria </a:t>
            </a:r>
            <a:r>
              <a:rPr lang="it-IT" sz="2400" b="1" dirty="0" smtClean="0">
                <a:solidFill>
                  <a:schemeClr val="tx2"/>
                </a:solidFill>
              </a:rPr>
              <a:t>dell’equità</a:t>
            </a:r>
            <a:endParaRPr lang="it-IT" sz="2400" dirty="0">
              <a:solidFill>
                <a:schemeClr val="tx2"/>
              </a:solidFill>
            </a:endParaRPr>
          </a:p>
        </p:txBody>
      </p:sp>
    </p:spTree>
    <p:extLst>
      <p:ext uri="{BB962C8B-B14F-4D97-AF65-F5344CB8AC3E}">
        <p14:creationId xmlns:p14="http://schemas.microsoft.com/office/powerpoint/2010/main" val="193875915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normAutofit/>
          </a:bodyPr>
          <a:lstStyle/>
          <a:p>
            <a:pPr marL="0" lvl="0" indent="0">
              <a:buClr>
                <a:srgbClr val="549E39"/>
              </a:buClr>
              <a:buNone/>
            </a:pPr>
            <a:endParaRPr lang="it-IT" dirty="0" smtClean="0">
              <a:solidFill>
                <a:srgbClr val="455F51"/>
              </a:solidFill>
              <a:latin typeface="Arial" panose="020B0604020202020204" pitchFamily="34" charset="0"/>
              <a:cs typeface="Arial" panose="020B0604020202020204" pitchFamily="34" charset="0"/>
            </a:endParaRPr>
          </a:p>
          <a:p>
            <a:pPr marL="0" lvl="0" indent="0">
              <a:buClr>
                <a:srgbClr val="549E39"/>
              </a:buClr>
              <a:buNone/>
            </a:pPr>
            <a:r>
              <a:rPr lang="it-IT" dirty="0" smtClean="0">
                <a:solidFill>
                  <a:srgbClr val="455F51"/>
                </a:solidFill>
                <a:latin typeface="Arial" panose="020B0604020202020204" pitchFamily="34" charset="0"/>
                <a:cs typeface="Arial" panose="020B0604020202020204" pitchFamily="34" charset="0"/>
              </a:rPr>
              <a:t>È </a:t>
            </a:r>
            <a:r>
              <a:rPr lang="it-IT" dirty="0">
                <a:solidFill>
                  <a:srgbClr val="455F51"/>
                </a:solidFill>
                <a:latin typeface="Arial" panose="020B0604020202020204" pitchFamily="34" charset="0"/>
                <a:cs typeface="Arial" panose="020B0604020202020204" pitchFamily="34" charset="0"/>
              </a:rPr>
              <a:t>ormai uso comune, per medie e grandi imprese soprattutto, organizzare delle vere e proprie vacanze “premio” per i propri dipendenti migliori, o meeting aggregativi per stimolare la fidelizzazione, facendo in modo di non legare l’immagine dell’organizzazione solo ad aspetti lavorativi ma anche a riposo e merito, così da far sentire i lavoratori parte di un organismo “familiare”, permettendo ai dipendenti di lavorare più </a:t>
            </a:r>
            <a:r>
              <a:rPr lang="it-IT" dirty="0" smtClean="0">
                <a:solidFill>
                  <a:srgbClr val="455F51"/>
                </a:solidFill>
                <a:latin typeface="Arial" panose="020B0604020202020204" pitchFamily="34" charset="0"/>
                <a:cs typeface="Arial" panose="020B0604020202020204" pitchFamily="34" charset="0"/>
              </a:rPr>
              <a:t>serenamente </a:t>
            </a:r>
            <a:r>
              <a:rPr lang="it-IT" dirty="0">
                <a:solidFill>
                  <a:srgbClr val="455F51"/>
                </a:solidFill>
                <a:latin typeface="Arial" panose="020B0604020202020204" pitchFamily="34" charset="0"/>
                <a:cs typeface="Arial" panose="020B0604020202020204" pitchFamily="34" charset="0"/>
              </a:rPr>
              <a:t>e all’azienda di avere maggiori introiti. </a:t>
            </a:r>
            <a:endParaRPr lang="it-IT" dirty="0" smtClean="0">
              <a:solidFill>
                <a:srgbClr val="455F51"/>
              </a:solidFill>
              <a:latin typeface="Arial" panose="020B0604020202020204" pitchFamily="34" charset="0"/>
              <a:cs typeface="Arial" panose="020B0604020202020204" pitchFamily="34" charset="0"/>
            </a:endParaRPr>
          </a:p>
          <a:p>
            <a:pPr marL="0" lvl="0" indent="0">
              <a:buClr>
                <a:srgbClr val="549E39"/>
              </a:buClr>
              <a:buNone/>
            </a:pPr>
            <a:r>
              <a:rPr lang="it-IT" dirty="0" smtClean="0">
                <a:solidFill>
                  <a:srgbClr val="455F51"/>
                </a:solidFill>
                <a:latin typeface="Arial" panose="020B0604020202020204" pitchFamily="34" charset="0"/>
                <a:cs typeface="Arial" panose="020B0604020202020204" pitchFamily="34" charset="0"/>
              </a:rPr>
              <a:t>Così </a:t>
            </a:r>
            <a:r>
              <a:rPr lang="it-IT" dirty="0">
                <a:solidFill>
                  <a:srgbClr val="455F51"/>
                </a:solidFill>
                <a:latin typeface="Arial" panose="020B0604020202020204" pitchFamily="34" charset="0"/>
                <a:cs typeface="Arial" panose="020B0604020202020204" pitchFamily="34" charset="0"/>
              </a:rPr>
              <a:t>facendo il lavoratore sviluppa attrattiva e credenza nei valori della propria organizzazione</a:t>
            </a:r>
            <a:r>
              <a:rPr lang="it-IT" dirty="0" smtClean="0">
                <a:solidFill>
                  <a:srgbClr val="455F51"/>
                </a:solidFill>
                <a:latin typeface="Arial" panose="020B0604020202020204" pitchFamily="34" charset="0"/>
                <a:cs typeface="Arial" panose="020B0604020202020204" pitchFamily="34" charset="0"/>
              </a:rPr>
              <a:t>.</a:t>
            </a:r>
            <a:endParaRPr lang="it-IT" dirty="0">
              <a:solidFill>
                <a:srgbClr val="455F51"/>
              </a:solidFill>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lstStyle/>
          <a:p>
            <a:r>
              <a:rPr lang="it-IT" b="1" dirty="0"/>
              <a:t>Organizational </a:t>
            </a:r>
            <a:r>
              <a:rPr lang="it-IT" b="1" dirty="0" err="1"/>
              <a:t>Commitment</a:t>
            </a:r>
            <a:endParaRPr lang="it-IT" dirty="0"/>
          </a:p>
        </p:txBody>
      </p:sp>
    </p:spTree>
    <p:extLst>
      <p:ext uri="{BB962C8B-B14F-4D97-AF65-F5344CB8AC3E}">
        <p14:creationId xmlns:p14="http://schemas.microsoft.com/office/powerpoint/2010/main" val="239106868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normAutofit/>
          </a:bodyPr>
          <a:lstStyle/>
          <a:p>
            <a:pPr marL="0" indent="0">
              <a:buNone/>
            </a:pPr>
            <a:r>
              <a:rPr lang="it-IT" dirty="0">
                <a:latin typeface="Arial" panose="020B0604020202020204" pitchFamily="34" charset="0"/>
                <a:cs typeface="Arial" panose="020B0604020202020204" pitchFamily="34" charset="0"/>
              </a:rPr>
              <a:t>I fondamenti  del </a:t>
            </a:r>
            <a:r>
              <a:rPr lang="it-IT" dirty="0" err="1">
                <a:latin typeface="Arial" panose="020B0604020202020204" pitchFamily="34" charset="0"/>
                <a:cs typeface="Arial" panose="020B0604020202020204" pitchFamily="34" charset="0"/>
              </a:rPr>
              <a:t>commitment</a:t>
            </a:r>
            <a:r>
              <a:rPr lang="it-IT" dirty="0">
                <a:latin typeface="Arial" panose="020B0604020202020204" pitchFamily="34" charset="0"/>
                <a:cs typeface="Arial" panose="020B0604020202020204" pitchFamily="34" charset="0"/>
              </a:rPr>
              <a:t> sono tre:</a:t>
            </a:r>
          </a:p>
          <a:p>
            <a:pPr marL="457200" indent="-457200">
              <a:buFont typeface="+mj-lt"/>
              <a:buAutoNum type="arabicParenR"/>
            </a:pPr>
            <a:r>
              <a:rPr lang="it-IT" i="1" dirty="0" smtClean="0">
                <a:latin typeface="Arial" panose="020B0604020202020204" pitchFamily="34" charset="0"/>
                <a:cs typeface="Arial" panose="020B0604020202020204" pitchFamily="34" charset="0"/>
              </a:rPr>
              <a:t>Senso </a:t>
            </a:r>
            <a:r>
              <a:rPr lang="it-IT" i="1" dirty="0">
                <a:latin typeface="Arial" panose="020B0604020202020204" pitchFamily="34" charset="0"/>
                <a:cs typeface="Arial" panose="020B0604020202020204" pitchFamily="34" charset="0"/>
              </a:rPr>
              <a:t>di appartenenza all’organizzazione</a:t>
            </a:r>
            <a:r>
              <a:rPr lang="it-IT" dirty="0">
                <a:latin typeface="Arial" panose="020B0604020202020204" pitchFamily="34" charset="0"/>
                <a:cs typeface="Arial" panose="020B0604020202020204" pitchFamily="34" charset="0"/>
              </a:rPr>
              <a:t>;</a:t>
            </a:r>
          </a:p>
          <a:p>
            <a:pPr marL="457200" indent="-457200">
              <a:buFont typeface="+mj-lt"/>
              <a:buAutoNum type="arabicParenR"/>
            </a:pPr>
            <a:r>
              <a:rPr lang="it-IT" i="1" dirty="0" smtClean="0">
                <a:latin typeface="Arial" panose="020B0604020202020204" pitchFamily="34" charset="0"/>
                <a:cs typeface="Arial" panose="020B0604020202020204" pitchFamily="34" charset="0"/>
              </a:rPr>
              <a:t>Senso </a:t>
            </a:r>
            <a:r>
              <a:rPr lang="it-IT" i="1" dirty="0">
                <a:latin typeface="Arial" panose="020B0604020202020204" pitchFamily="34" charset="0"/>
                <a:cs typeface="Arial" panose="020B0604020202020204" pitchFamily="34" charset="0"/>
              </a:rPr>
              <a:t>di piacere nel lavoro</a:t>
            </a:r>
            <a:r>
              <a:rPr lang="it-IT" dirty="0">
                <a:latin typeface="Arial" panose="020B0604020202020204" pitchFamily="34" charset="0"/>
                <a:cs typeface="Arial" panose="020B0604020202020204" pitchFamily="34" charset="0"/>
              </a:rPr>
              <a:t>;</a:t>
            </a:r>
          </a:p>
          <a:p>
            <a:pPr marL="457200" indent="-457200">
              <a:buFont typeface="+mj-lt"/>
              <a:buAutoNum type="arabicParenR"/>
            </a:pPr>
            <a:r>
              <a:rPr lang="it-IT" i="1" dirty="0" smtClean="0">
                <a:latin typeface="Arial" panose="020B0604020202020204" pitchFamily="34" charset="0"/>
                <a:cs typeface="Arial" panose="020B0604020202020204" pitchFamily="34" charset="0"/>
              </a:rPr>
              <a:t>Fiducia </a:t>
            </a:r>
            <a:r>
              <a:rPr lang="it-IT" i="1" dirty="0">
                <a:latin typeface="Arial" panose="020B0604020202020204" pitchFamily="34" charset="0"/>
                <a:cs typeface="Arial" panose="020B0604020202020204" pitchFamily="34" charset="0"/>
              </a:rPr>
              <a:t>nel management</a:t>
            </a:r>
            <a:r>
              <a:rPr lang="it-IT" dirty="0" smtClean="0">
                <a:latin typeface="Arial" panose="020B0604020202020204" pitchFamily="34" charset="0"/>
                <a:cs typeface="Arial" panose="020B0604020202020204" pitchFamily="34" charset="0"/>
              </a:rPr>
              <a:t>.</a:t>
            </a:r>
            <a:endParaRPr lang="it-IT" dirty="0">
              <a:latin typeface="Arial" panose="020B0604020202020204" pitchFamily="34" charset="0"/>
              <a:cs typeface="Arial" panose="020B0604020202020204" pitchFamily="34" charset="0"/>
            </a:endParaRPr>
          </a:p>
          <a:p>
            <a:pPr marL="0" indent="0">
              <a:buNone/>
            </a:pPr>
            <a:r>
              <a:rPr lang="it-IT" dirty="0">
                <a:latin typeface="Arial" panose="020B0604020202020204" pitchFamily="34" charset="0"/>
                <a:cs typeface="Arial" panose="020B0604020202020204" pitchFamily="34" charset="0"/>
              </a:rPr>
              <a:t>In questo modo il coinvolgimento è direttamente collegato al concetto che la persona ha di se stessa e con il grado con cui essa ritiene importante il proprio ruolo di lavoratore in rapporto agli altri ruoli che egli occupa nella vita. </a:t>
            </a:r>
          </a:p>
          <a:p>
            <a:pPr marL="0" indent="0">
              <a:buNone/>
            </a:pPr>
            <a:r>
              <a:rPr lang="it-IT" b="1" i="1" dirty="0">
                <a:latin typeface="Arial" panose="020B0604020202020204" pitchFamily="34" charset="0"/>
                <a:cs typeface="Arial" panose="020B0604020202020204" pitchFamily="34" charset="0"/>
              </a:rPr>
              <a:t>Il coinvolgimento nel lavoro</a:t>
            </a:r>
            <a:r>
              <a:rPr lang="it-IT" dirty="0">
                <a:latin typeface="Arial" panose="020B0604020202020204" pitchFamily="34" charset="0"/>
                <a:cs typeface="Arial" panose="020B0604020202020204" pitchFamily="34" charset="0"/>
              </a:rPr>
              <a:t> è un concetto multidimensionale e può essere definito come il grado secondo il quale l’individuo si ritrova nel compito assegnatogli, intende essere attivo e considera le sue attività professionali come importanti per lui.</a:t>
            </a:r>
          </a:p>
          <a:p>
            <a:endParaRPr lang="it-IT" dirty="0"/>
          </a:p>
        </p:txBody>
      </p:sp>
      <p:sp>
        <p:nvSpPr>
          <p:cNvPr id="3" name="Titolo 2"/>
          <p:cNvSpPr>
            <a:spLocks noGrp="1"/>
          </p:cNvSpPr>
          <p:nvPr>
            <p:ph type="title"/>
          </p:nvPr>
        </p:nvSpPr>
        <p:spPr/>
        <p:txBody>
          <a:bodyPr/>
          <a:lstStyle/>
          <a:p>
            <a:r>
              <a:rPr lang="it-IT" b="1" dirty="0"/>
              <a:t>Organizational </a:t>
            </a:r>
            <a:r>
              <a:rPr lang="it-IT" b="1" dirty="0" err="1"/>
              <a:t>Commitment</a:t>
            </a:r>
            <a:endParaRPr lang="it-IT" dirty="0"/>
          </a:p>
        </p:txBody>
      </p:sp>
    </p:spTree>
    <p:extLst>
      <p:ext uri="{BB962C8B-B14F-4D97-AF65-F5344CB8AC3E}">
        <p14:creationId xmlns:p14="http://schemas.microsoft.com/office/powerpoint/2010/main" val="155081740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normAutofit fontScale="92500" lnSpcReduction="10000"/>
          </a:bodyPr>
          <a:lstStyle/>
          <a:p>
            <a:r>
              <a:rPr lang="it-IT" dirty="0">
                <a:latin typeface="Arial" panose="020B0604020202020204" pitchFamily="34" charset="0"/>
                <a:cs typeface="Arial" panose="020B0604020202020204" pitchFamily="34" charset="0"/>
              </a:rPr>
              <a:t>Analizzando vari approcci, </a:t>
            </a:r>
            <a:r>
              <a:rPr lang="it-IT" dirty="0" err="1">
                <a:latin typeface="Arial" panose="020B0604020202020204" pitchFamily="34" charset="0"/>
                <a:cs typeface="Arial" panose="020B0604020202020204" pitchFamily="34" charset="0"/>
              </a:rPr>
              <a:t>Mowday</a:t>
            </a:r>
            <a:r>
              <a:rPr lang="it-IT" dirty="0">
                <a:latin typeface="Arial" panose="020B0604020202020204" pitchFamily="34" charset="0"/>
                <a:cs typeface="Arial" panose="020B0604020202020204" pitchFamily="34" charset="0"/>
              </a:rPr>
              <a:t>, Porter e </a:t>
            </a:r>
            <a:r>
              <a:rPr lang="it-IT" dirty="0" err="1">
                <a:latin typeface="Arial" panose="020B0604020202020204" pitchFamily="34" charset="0"/>
                <a:cs typeface="Arial" panose="020B0604020202020204" pitchFamily="34" charset="0"/>
              </a:rPr>
              <a:t>Steers</a:t>
            </a:r>
            <a:r>
              <a:rPr lang="it-IT" dirty="0">
                <a:latin typeface="Arial" panose="020B0604020202020204" pitchFamily="34" charset="0"/>
                <a:cs typeface="Arial" panose="020B0604020202020204" pitchFamily="34" charset="0"/>
              </a:rPr>
              <a:t> hanno elaborato una classificazione proponendo una distinzione fra due tipi di </a:t>
            </a:r>
            <a:r>
              <a:rPr lang="it-IT" dirty="0" err="1">
                <a:latin typeface="Arial" panose="020B0604020202020204" pitchFamily="34" charset="0"/>
                <a:cs typeface="Arial" panose="020B0604020202020204" pitchFamily="34" charset="0"/>
              </a:rPr>
              <a:t>commitment</a:t>
            </a:r>
            <a:r>
              <a:rPr lang="it-IT" dirty="0">
                <a:latin typeface="Arial" panose="020B0604020202020204" pitchFamily="34" charset="0"/>
                <a:cs typeface="Arial" panose="020B0604020202020204" pitchFamily="34" charset="0"/>
              </a:rPr>
              <a:t>: il </a:t>
            </a:r>
            <a:r>
              <a:rPr lang="it-IT" i="1" dirty="0" err="1">
                <a:latin typeface="Arial" panose="020B0604020202020204" pitchFamily="34" charset="0"/>
                <a:cs typeface="Arial" panose="020B0604020202020204" pitchFamily="34" charset="0"/>
              </a:rPr>
              <a:t>behavioral</a:t>
            </a:r>
            <a:r>
              <a:rPr lang="it-IT" i="1" dirty="0">
                <a:latin typeface="Arial" panose="020B0604020202020204" pitchFamily="34" charset="0"/>
                <a:cs typeface="Arial" panose="020B0604020202020204" pitchFamily="34" charset="0"/>
              </a:rPr>
              <a:t> </a:t>
            </a:r>
            <a:r>
              <a:rPr lang="it-IT" i="1" dirty="0" err="1">
                <a:latin typeface="Arial" panose="020B0604020202020204" pitchFamily="34" charset="0"/>
                <a:cs typeface="Arial" panose="020B0604020202020204" pitchFamily="34" charset="0"/>
              </a:rPr>
              <a:t>commitment</a:t>
            </a:r>
            <a:r>
              <a:rPr lang="it-IT" i="1" dirty="0">
                <a:latin typeface="Arial" panose="020B0604020202020204" pitchFamily="34" charset="0"/>
                <a:cs typeface="Arial" panose="020B0604020202020204" pitchFamily="34" charset="0"/>
              </a:rPr>
              <a:t> </a:t>
            </a:r>
            <a:r>
              <a:rPr lang="it-IT" dirty="0">
                <a:latin typeface="Arial" panose="020B0604020202020204" pitchFamily="34" charset="0"/>
                <a:cs typeface="Arial" panose="020B0604020202020204" pitchFamily="34" charset="0"/>
              </a:rPr>
              <a:t>e l</a:t>
            </a:r>
            <a:r>
              <a:rPr lang="it-IT" i="1" dirty="0">
                <a:latin typeface="Arial" panose="020B0604020202020204" pitchFamily="34" charset="0"/>
                <a:cs typeface="Arial" panose="020B0604020202020204" pitchFamily="34" charset="0"/>
              </a:rPr>
              <a:t>’</a:t>
            </a:r>
            <a:r>
              <a:rPr lang="it-IT" i="1" dirty="0" err="1">
                <a:latin typeface="Arial" panose="020B0604020202020204" pitchFamily="34" charset="0"/>
                <a:cs typeface="Arial" panose="020B0604020202020204" pitchFamily="34" charset="0"/>
              </a:rPr>
              <a:t>attitudinal</a:t>
            </a:r>
            <a:r>
              <a:rPr lang="it-IT" i="1" dirty="0">
                <a:latin typeface="Arial" panose="020B0604020202020204" pitchFamily="34" charset="0"/>
                <a:cs typeface="Arial" panose="020B0604020202020204" pitchFamily="34" charset="0"/>
              </a:rPr>
              <a:t> </a:t>
            </a:r>
            <a:r>
              <a:rPr lang="it-IT" i="1" dirty="0" err="1">
                <a:latin typeface="Arial" panose="020B0604020202020204" pitchFamily="34" charset="0"/>
                <a:cs typeface="Arial" panose="020B0604020202020204" pitchFamily="34" charset="0"/>
              </a:rPr>
              <a:t>commitment</a:t>
            </a:r>
            <a:r>
              <a:rPr lang="it-IT" dirty="0">
                <a:latin typeface="Arial" panose="020B0604020202020204" pitchFamily="34" charset="0"/>
                <a:cs typeface="Arial" panose="020B0604020202020204" pitchFamily="34" charset="0"/>
              </a:rPr>
              <a:t>. Questi Autori hanno formulato una tra le definizioni più accreditate relative all’</a:t>
            </a:r>
            <a:r>
              <a:rPr lang="it-IT" dirty="0" err="1">
                <a:latin typeface="Arial" panose="020B0604020202020204" pitchFamily="34" charset="0"/>
                <a:cs typeface="Arial" panose="020B0604020202020204" pitchFamily="34" charset="0"/>
              </a:rPr>
              <a:t>attitudinal</a:t>
            </a:r>
            <a:r>
              <a:rPr lang="it-IT" dirty="0">
                <a:latin typeface="Arial" panose="020B0604020202020204" pitchFamily="34" charset="0"/>
                <a:cs typeface="Arial" panose="020B0604020202020204" pitchFamily="34" charset="0"/>
              </a:rPr>
              <a:t> </a:t>
            </a:r>
            <a:r>
              <a:rPr lang="it-IT" dirty="0" err="1">
                <a:latin typeface="Arial" panose="020B0604020202020204" pitchFamily="34" charset="0"/>
                <a:cs typeface="Arial" panose="020B0604020202020204" pitchFamily="34" charset="0"/>
              </a:rPr>
              <a:t>commitment</a:t>
            </a:r>
            <a:r>
              <a:rPr lang="it-IT" dirty="0">
                <a:latin typeface="Arial" panose="020B0604020202020204" pitchFamily="34" charset="0"/>
                <a:cs typeface="Arial" panose="020B0604020202020204" pitchFamily="34" charset="0"/>
              </a:rPr>
              <a:t>: “</a:t>
            </a:r>
            <a:r>
              <a:rPr lang="it-IT" i="1" dirty="0">
                <a:latin typeface="Arial" panose="020B0604020202020204" pitchFamily="34" charset="0"/>
                <a:cs typeface="Arial" panose="020B0604020202020204" pitchFamily="34" charset="0"/>
              </a:rPr>
              <a:t>uno stato di identificazione e di coinvolgimento di un individuo con una determinata organizzazione e con i suoi obiettivi, nonché il desiderio di continuare ad appartenere ad essa al fine di facilitarne il raggiungimento degli obiettivi stessi</a:t>
            </a:r>
            <a:r>
              <a:rPr lang="it-IT" dirty="0">
                <a:latin typeface="Arial" panose="020B0604020202020204" pitchFamily="34" charset="0"/>
                <a:cs typeface="Arial" panose="020B0604020202020204" pitchFamily="34" charset="0"/>
              </a:rPr>
              <a:t>”</a:t>
            </a:r>
          </a:p>
          <a:p>
            <a:r>
              <a:rPr lang="it-IT" dirty="0">
                <a:latin typeface="Arial" panose="020B0604020202020204" pitchFamily="34" charset="0"/>
                <a:cs typeface="Arial" panose="020B0604020202020204" pitchFamily="34" charset="0"/>
              </a:rPr>
              <a:t>Altri studi hanno messo in evidenza diverse elaborazioni di </a:t>
            </a:r>
            <a:r>
              <a:rPr lang="it-IT" dirty="0" err="1">
                <a:latin typeface="Arial" panose="020B0604020202020204" pitchFamily="34" charset="0"/>
                <a:cs typeface="Arial" panose="020B0604020202020204" pitchFamily="34" charset="0"/>
              </a:rPr>
              <a:t>organizational</a:t>
            </a:r>
            <a:r>
              <a:rPr lang="it-IT" dirty="0">
                <a:latin typeface="Arial" panose="020B0604020202020204" pitchFamily="34" charset="0"/>
                <a:cs typeface="Arial" panose="020B0604020202020204" pitchFamily="34" charset="0"/>
              </a:rPr>
              <a:t> </a:t>
            </a:r>
            <a:r>
              <a:rPr lang="it-IT" dirty="0" err="1">
                <a:latin typeface="Arial" panose="020B0604020202020204" pitchFamily="34" charset="0"/>
                <a:cs typeface="Arial" panose="020B0604020202020204" pitchFamily="34" charset="0"/>
              </a:rPr>
              <a:t>commitment</a:t>
            </a:r>
            <a:r>
              <a:rPr lang="it-IT" dirty="0">
                <a:latin typeface="Arial" panose="020B0604020202020204" pitchFamily="34" charset="0"/>
                <a:cs typeface="Arial" panose="020B0604020202020204" pitchFamily="34" charset="0"/>
              </a:rPr>
              <a:t>, ognuna delle quali riconducibile ad uno dei seguenti temi generali:</a:t>
            </a:r>
          </a:p>
          <a:p>
            <a:pPr lvl="0"/>
            <a:r>
              <a:rPr lang="it-IT" i="1" dirty="0" err="1">
                <a:latin typeface="Arial" panose="020B0604020202020204" pitchFamily="34" charset="0"/>
                <a:cs typeface="Arial" panose="020B0604020202020204" pitchFamily="34" charset="0"/>
              </a:rPr>
              <a:t>affective</a:t>
            </a:r>
            <a:r>
              <a:rPr lang="it-IT" i="1" dirty="0">
                <a:latin typeface="Arial" panose="020B0604020202020204" pitchFamily="34" charset="0"/>
                <a:cs typeface="Arial" panose="020B0604020202020204" pitchFamily="34" charset="0"/>
              </a:rPr>
              <a:t> </a:t>
            </a:r>
            <a:r>
              <a:rPr lang="it-IT" i="1" dirty="0" err="1">
                <a:latin typeface="Arial" panose="020B0604020202020204" pitchFamily="34" charset="0"/>
                <a:cs typeface="Arial" panose="020B0604020202020204" pitchFamily="34" charset="0"/>
              </a:rPr>
              <a:t>commitment</a:t>
            </a:r>
            <a:r>
              <a:rPr lang="it-IT" dirty="0">
                <a:latin typeface="Arial" panose="020B0604020202020204" pitchFamily="34" charset="0"/>
                <a:cs typeface="Arial" panose="020B0604020202020204" pitchFamily="34" charset="0"/>
              </a:rPr>
              <a:t>: attaccamento affettivo o emozionale all’organizzazione di appartenenza, identificazione con essa, condivisione dei suoi valori e regole;</a:t>
            </a:r>
          </a:p>
          <a:p>
            <a:pPr lvl="0"/>
            <a:r>
              <a:rPr lang="it-IT" dirty="0">
                <a:latin typeface="Arial" panose="020B0604020202020204" pitchFamily="34" charset="0"/>
                <a:cs typeface="Arial" panose="020B0604020202020204" pitchFamily="34" charset="0"/>
              </a:rPr>
              <a:t> </a:t>
            </a:r>
            <a:r>
              <a:rPr lang="it-IT" i="1" dirty="0" err="1">
                <a:latin typeface="Arial" panose="020B0604020202020204" pitchFamily="34" charset="0"/>
                <a:cs typeface="Arial" panose="020B0604020202020204" pitchFamily="34" charset="0"/>
              </a:rPr>
              <a:t>continuance</a:t>
            </a:r>
            <a:r>
              <a:rPr lang="it-IT" i="1" dirty="0">
                <a:latin typeface="Arial" panose="020B0604020202020204" pitchFamily="34" charset="0"/>
                <a:cs typeface="Arial" panose="020B0604020202020204" pitchFamily="34" charset="0"/>
              </a:rPr>
              <a:t> </a:t>
            </a:r>
            <a:r>
              <a:rPr lang="it-IT" i="1" dirty="0" err="1">
                <a:latin typeface="Arial" panose="020B0604020202020204" pitchFamily="34" charset="0"/>
                <a:cs typeface="Arial" panose="020B0604020202020204" pitchFamily="34" charset="0"/>
              </a:rPr>
              <a:t>commitment</a:t>
            </a:r>
            <a:r>
              <a:rPr lang="it-IT" dirty="0">
                <a:latin typeface="Arial" panose="020B0604020202020204" pitchFamily="34" charset="0"/>
                <a:cs typeface="Arial" panose="020B0604020202020204" pitchFamily="34" charset="0"/>
              </a:rPr>
              <a:t>: percezione della convenienza (in termini di valutazione costi-benefici) a restare nell’organizzazione;</a:t>
            </a:r>
          </a:p>
          <a:p>
            <a:pPr lvl="0"/>
            <a:r>
              <a:rPr lang="it-IT" i="1" dirty="0">
                <a:latin typeface="Arial" panose="020B0604020202020204" pitchFamily="34" charset="0"/>
                <a:cs typeface="Arial" panose="020B0604020202020204" pitchFamily="34" charset="0"/>
              </a:rPr>
              <a:t>normative </a:t>
            </a:r>
            <a:r>
              <a:rPr lang="it-IT" i="1" dirty="0" err="1">
                <a:latin typeface="Arial" panose="020B0604020202020204" pitchFamily="34" charset="0"/>
                <a:cs typeface="Arial" panose="020B0604020202020204" pitchFamily="34" charset="0"/>
              </a:rPr>
              <a:t>commitment</a:t>
            </a:r>
            <a:r>
              <a:rPr lang="it-IT" dirty="0">
                <a:latin typeface="Arial" panose="020B0604020202020204" pitchFamily="34" charset="0"/>
                <a:cs typeface="Arial" panose="020B0604020202020204" pitchFamily="34" charset="0"/>
              </a:rPr>
              <a:t>: obbligo morale verso l’organizzazione.</a:t>
            </a:r>
          </a:p>
          <a:p>
            <a:endParaRPr lang="it-IT" dirty="0"/>
          </a:p>
        </p:txBody>
      </p:sp>
      <p:sp>
        <p:nvSpPr>
          <p:cNvPr id="3" name="Titolo 2"/>
          <p:cNvSpPr>
            <a:spLocks noGrp="1"/>
          </p:cNvSpPr>
          <p:nvPr>
            <p:ph type="title"/>
          </p:nvPr>
        </p:nvSpPr>
        <p:spPr/>
        <p:txBody>
          <a:bodyPr/>
          <a:lstStyle/>
          <a:p>
            <a:r>
              <a:rPr lang="it-IT" b="1" dirty="0"/>
              <a:t>Organizational </a:t>
            </a:r>
            <a:r>
              <a:rPr lang="it-IT" b="1" dirty="0" err="1"/>
              <a:t>Commitment</a:t>
            </a:r>
            <a:endParaRPr lang="it-IT" dirty="0"/>
          </a:p>
        </p:txBody>
      </p:sp>
    </p:spTree>
    <p:extLst>
      <p:ext uri="{BB962C8B-B14F-4D97-AF65-F5344CB8AC3E}">
        <p14:creationId xmlns:p14="http://schemas.microsoft.com/office/powerpoint/2010/main" val="284592365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normAutofit/>
          </a:bodyPr>
          <a:lstStyle/>
          <a:p>
            <a:pPr marL="0" indent="0">
              <a:buNone/>
            </a:pP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L’approccio </a:t>
            </a:r>
            <a:r>
              <a:rPr lang="it-IT" dirty="0">
                <a:latin typeface="Arial" panose="020B0604020202020204" pitchFamily="34" charset="0"/>
                <a:cs typeface="Arial" panose="020B0604020202020204" pitchFamily="34" charset="0"/>
              </a:rPr>
              <a:t>del </a:t>
            </a:r>
            <a:r>
              <a:rPr lang="it-IT" dirty="0" err="1">
                <a:latin typeface="Arial" panose="020B0604020202020204" pitchFamily="34" charset="0"/>
                <a:cs typeface="Arial" panose="020B0604020202020204" pitchFamily="34" charset="0"/>
              </a:rPr>
              <a:t>commitment</a:t>
            </a:r>
            <a:r>
              <a:rPr lang="it-IT" dirty="0">
                <a:latin typeface="Arial" panose="020B0604020202020204" pitchFamily="34" charset="0"/>
                <a:cs typeface="Arial" panose="020B0604020202020204" pitchFamily="34" charset="0"/>
              </a:rPr>
              <a:t> come attaccamento affettivo è quello prevalente nella letteratura sull’</a:t>
            </a:r>
            <a:r>
              <a:rPr lang="it-IT" i="1" dirty="0" err="1">
                <a:latin typeface="Arial" panose="020B0604020202020204" pitchFamily="34" charset="0"/>
                <a:cs typeface="Arial" panose="020B0604020202020204" pitchFamily="34" charset="0"/>
              </a:rPr>
              <a:t>organizational</a:t>
            </a:r>
            <a:r>
              <a:rPr lang="it-IT" i="1" dirty="0">
                <a:latin typeface="Arial" panose="020B0604020202020204" pitchFamily="34" charset="0"/>
                <a:cs typeface="Arial" panose="020B0604020202020204" pitchFamily="34" charset="0"/>
              </a:rPr>
              <a:t> </a:t>
            </a:r>
            <a:r>
              <a:rPr lang="it-IT" i="1" dirty="0" err="1">
                <a:latin typeface="Arial" panose="020B0604020202020204" pitchFamily="34" charset="0"/>
                <a:cs typeface="Arial" panose="020B0604020202020204" pitchFamily="34" charset="0"/>
              </a:rPr>
              <a:t>commitment</a:t>
            </a:r>
            <a:r>
              <a:rPr lang="it-IT" dirty="0">
                <a:latin typeface="Arial" panose="020B0604020202020204" pitchFamily="34" charset="0"/>
                <a:cs typeface="Arial" panose="020B0604020202020204" pitchFamily="34" charset="0"/>
              </a:rPr>
              <a:t>. </a:t>
            </a:r>
          </a:p>
          <a:p>
            <a:pPr marL="0" indent="0">
              <a:buNone/>
            </a:pPr>
            <a:r>
              <a:rPr lang="it-IT" dirty="0">
                <a:latin typeface="Arial" panose="020B0604020202020204" pitchFamily="34" charset="0"/>
                <a:cs typeface="Arial" panose="020B0604020202020204" pitchFamily="34" charset="0"/>
              </a:rPr>
              <a:t>Da quanto detto finora l’</a:t>
            </a:r>
            <a:r>
              <a:rPr lang="it-IT" dirty="0" err="1">
                <a:latin typeface="Arial" panose="020B0604020202020204" pitchFamily="34" charset="0"/>
                <a:cs typeface="Arial" panose="020B0604020202020204" pitchFamily="34" charset="0"/>
              </a:rPr>
              <a:t>organizational</a:t>
            </a:r>
            <a:r>
              <a:rPr lang="it-IT" dirty="0">
                <a:latin typeface="Arial" panose="020B0604020202020204" pitchFamily="34" charset="0"/>
                <a:cs typeface="Arial" panose="020B0604020202020204" pitchFamily="34" charset="0"/>
              </a:rPr>
              <a:t> </a:t>
            </a:r>
            <a:r>
              <a:rPr lang="it-IT" dirty="0" err="1">
                <a:latin typeface="Arial" panose="020B0604020202020204" pitchFamily="34" charset="0"/>
                <a:cs typeface="Arial" panose="020B0604020202020204" pitchFamily="34" charset="0"/>
              </a:rPr>
              <a:t>commitment</a:t>
            </a:r>
            <a:r>
              <a:rPr lang="it-IT" dirty="0">
                <a:latin typeface="Arial" panose="020B0604020202020204" pitchFamily="34" charset="0"/>
                <a:cs typeface="Arial" panose="020B0604020202020204" pitchFamily="34" charset="0"/>
              </a:rPr>
              <a:t> sembra avere solo aspetti positivi sia per l’azienda che per il lavoratore, ma per </a:t>
            </a:r>
            <a:r>
              <a:rPr lang="it-IT" dirty="0" err="1">
                <a:latin typeface="Arial" panose="020B0604020202020204" pitchFamily="34" charset="0"/>
                <a:cs typeface="Arial" panose="020B0604020202020204" pitchFamily="34" charset="0"/>
              </a:rPr>
              <a:t>Avallone</a:t>
            </a:r>
            <a:r>
              <a:rPr lang="it-IT" dirty="0">
                <a:latin typeface="Arial" panose="020B0604020202020204" pitchFamily="34" charset="0"/>
                <a:cs typeface="Arial" panose="020B0604020202020204" pitchFamily="34" charset="0"/>
              </a:rPr>
              <a:t> </a:t>
            </a:r>
            <a:endParaRPr lang="it-IT" dirty="0" smtClean="0">
              <a:latin typeface="Arial" panose="020B0604020202020204" pitchFamily="34" charset="0"/>
              <a:cs typeface="Arial" panose="020B0604020202020204" pitchFamily="34" charset="0"/>
            </a:endParaRPr>
          </a:p>
          <a:p>
            <a:pPr marL="0" indent="0">
              <a:buNone/>
            </a:pPr>
            <a:r>
              <a:rPr lang="it-IT" dirty="0" smtClean="0">
                <a:latin typeface="Arial" panose="020B0604020202020204" pitchFamily="34" charset="0"/>
                <a:cs typeface="Arial" panose="020B0604020202020204" pitchFamily="34" charset="0"/>
              </a:rPr>
              <a:t>“</a:t>
            </a:r>
            <a:r>
              <a:rPr lang="it-IT" i="1" dirty="0" smtClean="0">
                <a:latin typeface="Arial" panose="020B0604020202020204" pitchFamily="34" charset="0"/>
                <a:cs typeface="Arial" panose="020B0604020202020204" pitchFamily="34" charset="0"/>
              </a:rPr>
              <a:t>[</a:t>
            </a:r>
            <a:r>
              <a:rPr lang="it-IT" i="1" dirty="0">
                <a:latin typeface="Arial" panose="020B0604020202020204" pitchFamily="34" charset="0"/>
                <a:cs typeface="Arial" panose="020B0604020202020204" pitchFamily="34" charset="0"/>
              </a:rPr>
              <a:t>è] una delle principali conseguenze dell’insoddisfazione lavorativa. Non tutte le persone trasformano in comportamenti manifesti il proprio stato d’animo: molti per serietà professionale, per assenza di alternative reali, </a:t>
            </a:r>
            <a:r>
              <a:rPr lang="it-IT" i="1" dirty="0" smtClean="0">
                <a:latin typeface="Arial" panose="020B0604020202020204" pitchFamily="34" charset="0"/>
                <a:cs typeface="Arial" panose="020B0604020202020204" pitchFamily="34" charset="0"/>
              </a:rPr>
              <a:t>perché </a:t>
            </a:r>
            <a:r>
              <a:rPr lang="it-IT" i="1" dirty="0">
                <a:latin typeface="Arial" panose="020B0604020202020204" pitchFamily="34" charset="0"/>
                <a:cs typeface="Arial" panose="020B0604020202020204" pitchFamily="34" charset="0"/>
              </a:rPr>
              <a:t>non sempre è facile </a:t>
            </a:r>
            <a:r>
              <a:rPr lang="it-IT" i="1" dirty="0" smtClean="0">
                <a:latin typeface="Arial" panose="020B0604020202020204" pitchFamily="34" charset="0"/>
                <a:cs typeface="Arial" panose="020B0604020202020204" pitchFamily="34" charset="0"/>
              </a:rPr>
              <a:t>riprogettarsi</a:t>
            </a:r>
            <a:r>
              <a:rPr lang="it-IT" i="1" dirty="0">
                <a:latin typeface="Arial" panose="020B0604020202020204" pitchFamily="34" charset="0"/>
                <a:cs typeface="Arial" panose="020B0604020202020204" pitchFamily="34" charset="0"/>
              </a:rPr>
              <a:t>, vivono in silenzio l’insoddisfazione sul lavoro ma amplificano la separazione tra se stessi e l’organizzazione</a:t>
            </a:r>
            <a:r>
              <a:rPr lang="it-IT" i="1" dirty="0" smtClean="0">
                <a:latin typeface="Arial" panose="020B0604020202020204" pitchFamily="34" charset="0"/>
                <a:cs typeface="Arial" panose="020B0604020202020204" pitchFamily="34" charset="0"/>
              </a:rPr>
              <a:t>.[...]</a:t>
            </a:r>
            <a:endParaRPr lang="it-IT" dirty="0"/>
          </a:p>
        </p:txBody>
      </p:sp>
      <p:sp>
        <p:nvSpPr>
          <p:cNvPr id="3" name="Titolo 2"/>
          <p:cNvSpPr>
            <a:spLocks noGrp="1"/>
          </p:cNvSpPr>
          <p:nvPr>
            <p:ph type="title"/>
          </p:nvPr>
        </p:nvSpPr>
        <p:spPr/>
        <p:txBody>
          <a:bodyPr/>
          <a:lstStyle/>
          <a:p>
            <a:r>
              <a:rPr lang="it-IT" b="1" dirty="0"/>
              <a:t>Organizational </a:t>
            </a:r>
            <a:r>
              <a:rPr lang="it-IT" b="1" dirty="0" err="1"/>
              <a:t>Commitment</a:t>
            </a:r>
            <a:endParaRPr lang="it-IT" dirty="0"/>
          </a:p>
        </p:txBody>
      </p:sp>
    </p:spTree>
    <p:extLst>
      <p:ext uri="{BB962C8B-B14F-4D97-AF65-F5344CB8AC3E}">
        <p14:creationId xmlns:p14="http://schemas.microsoft.com/office/powerpoint/2010/main" val="255281563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785769"/>
            <a:ext cx="10972799" cy="4647304"/>
          </a:xfrm>
        </p:spPr>
        <p:txBody>
          <a:bodyPr>
            <a:normAutofit lnSpcReduction="10000"/>
          </a:bodyPr>
          <a:lstStyle/>
          <a:p>
            <a:pPr marL="0" lvl="0" indent="0">
              <a:buClr>
                <a:srgbClr val="549E39"/>
              </a:buClr>
              <a:buNone/>
            </a:pPr>
            <a:endParaRPr lang="it-IT" i="1" dirty="0" smtClean="0">
              <a:solidFill>
                <a:srgbClr val="455F51"/>
              </a:solidFill>
              <a:latin typeface="Arial" panose="020B0604020202020204" pitchFamily="34" charset="0"/>
              <a:cs typeface="Arial" panose="020B0604020202020204" pitchFamily="34" charset="0"/>
            </a:endParaRPr>
          </a:p>
          <a:p>
            <a:pPr marL="0" lvl="0" indent="0">
              <a:buClr>
                <a:srgbClr val="549E39"/>
              </a:buClr>
              <a:buNone/>
            </a:pPr>
            <a:r>
              <a:rPr lang="it-IT" i="1" dirty="0" smtClean="0">
                <a:solidFill>
                  <a:srgbClr val="455F51"/>
                </a:solidFill>
                <a:latin typeface="Arial" panose="020B0604020202020204" pitchFamily="34" charset="0"/>
                <a:cs typeface="Arial" panose="020B0604020202020204" pitchFamily="34" charset="0"/>
              </a:rPr>
              <a:t>Una </a:t>
            </a:r>
            <a:r>
              <a:rPr lang="it-IT" i="1" dirty="0">
                <a:solidFill>
                  <a:srgbClr val="455F51"/>
                </a:solidFill>
                <a:latin typeface="Arial" panose="020B0604020202020204" pitchFamily="34" charset="0"/>
                <a:cs typeface="Arial" panose="020B0604020202020204" pitchFamily="34" charset="0"/>
              </a:rPr>
              <a:t>forte identificazione con l’organizzazione può generare, paradossalmente, forti sentimenti di insoddisfazione, [...], con insopportabili vissuti di perdita e di distruzione da parte degli interessati [...]. Molte persone sperimentano questi ultimi sentimenti di distacco [...], specialmente coloro che avevano trovato nella realtà organizzativa il motivo principale di riconoscimento sociale o l’area privilegiata o addirittura esclusiva di appartenenza e di realizzazione</a:t>
            </a:r>
            <a:r>
              <a:rPr lang="it-IT" i="1" dirty="0" smtClean="0">
                <a:solidFill>
                  <a:srgbClr val="455F51"/>
                </a:solidFill>
                <a:latin typeface="Arial" panose="020B0604020202020204" pitchFamily="34" charset="0"/>
                <a:cs typeface="Arial" panose="020B0604020202020204" pitchFamily="34" charset="0"/>
              </a:rPr>
              <a:t>” </a:t>
            </a:r>
            <a:r>
              <a:rPr lang="it-IT" dirty="0" smtClean="0">
                <a:solidFill>
                  <a:srgbClr val="455F51"/>
                </a:solidFill>
                <a:latin typeface="Arial" panose="020B0604020202020204" pitchFamily="34" charset="0"/>
                <a:cs typeface="Arial" panose="020B0604020202020204" pitchFamily="34" charset="0"/>
              </a:rPr>
              <a:t>(</a:t>
            </a:r>
            <a:r>
              <a:rPr lang="it-IT" dirty="0" err="1" smtClean="0">
                <a:solidFill>
                  <a:srgbClr val="455F51"/>
                </a:solidFill>
                <a:latin typeface="Arial" panose="020B0604020202020204" pitchFamily="34" charset="0"/>
                <a:cs typeface="Arial" panose="020B0604020202020204" pitchFamily="34" charset="0"/>
              </a:rPr>
              <a:t>Avallone</a:t>
            </a:r>
            <a:r>
              <a:rPr lang="it-IT" dirty="0" smtClean="0">
                <a:solidFill>
                  <a:srgbClr val="455F51"/>
                </a:solidFill>
                <a:latin typeface="Arial" panose="020B0604020202020204" pitchFamily="34" charset="0"/>
                <a:cs typeface="Arial" panose="020B0604020202020204" pitchFamily="34" charset="0"/>
              </a:rPr>
              <a:t>). </a:t>
            </a:r>
          </a:p>
          <a:p>
            <a:pPr marL="0" lvl="0" indent="0">
              <a:buClr>
                <a:srgbClr val="549E39"/>
              </a:buClr>
              <a:buNone/>
            </a:pPr>
            <a:endParaRPr lang="it-IT" dirty="0">
              <a:solidFill>
                <a:srgbClr val="455F51"/>
              </a:solidFill>
              <a:latin typeface="Arial" panose="020B0604020202020204" pitchFamily="34" charset="0"/>
              <a:cs typeface="Arial" panose="020B0604020202020204" pitchFamily="34" charset="0"/>
            </a:endParaRPr>
          </a:p>
          <a:p>
            <a:pPr marL="0" lvl="0" indent="0">
              <a:buClr>
                <a:srgbClr val="549E39"/>
              </a:buClr>
              <a:buNone/>
            </a:pPr>
            <a:r>
              <a:rPr lang="it-IT" dirty="0">
                <a:solidFill>
                  <a:srgbClr val="455F51"/>
                </a:solidFill>
                <a:latin typeface="Arial" panose="020B0604020202020204" pitchFamily="34" charset="0"/>
                <a:cs typeface="Arial" panose="020B0604020202020204" pitchFamily="34" charset="0"/>
              </a:rPr>
              <a:t>Quindi l’attaccamento all’organizzazione è utile solo se questa è capace di non tradire la fiducia che il dipendente ha riposto in lei, al contrario il dolore del distacco o del cambiamento può essere insopportabile da sostenere</a:t>
            </a:r>
            <a:r>
              <a:rPr lang="it-IT" dirty="0" smtClean="0">
                <a:solidFill>
                  <a:srgbClr val="455F51"/>
                </a:solidFill>
                <a:latin typeface="Arial" panose="020B0604020202020204" pitchFamily="34" charset="0"/>
                <a:cs typeface="Arial" panose="020B0604020202020204" pitchFamily="34" charset="0"/>
              </a:rPr>
              <a:t>.</a:t>
            </a:r>
            <a:endParaRPr lang="it-IT" dirty="0">
              <a:solidFill>
                <a:srgbClr val="455F51"/>
              </a:solidFill>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lstStyle/>
          <a:p>
            <a:r>
              <a:rPr lang="it-IT" b="1" dirty="0"/>
              <a:t>Organizational </a:t>
            </a:r>
            <a:r>
              <a:rPr lang="it-IT" b="1" dirty="0" err="1"/>
              <a:t>Commitment</a:t>
            </a:r>
            <a:endParaRPr lang="it-IT" dirty="0"/>
          </a:p>
        </p:txBody>
      </p:sp>
    </p:spTree>
    <p:extLst>
      <p:ext uri="{BB962C8B-B14F-4D97-AF65-F5344CB8AC3E}">
        <p14:creationId xmlns:p14="http://schemas.microsoft.com/office/powerpoint/2010/main" val="1393598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09600" y="1893346"/>
            <a:ext cx="10972799" cy="4561242"/>
          </a:xfrm>
        </p:spPr>
        <p:txBody>
          <a:bodyPr>
            <a:noAutofit/>
          </a:bodyPr>
          <a:lstStyle/>
          <a:p>
            <a:pPr marL="0" indent="0">
              <a:buNone/>
            </a:pPr>
            <a:endParaRPr lang="it-IT" sz="2200" dirty="0">
              <a:latin typeface="Arial" panose="020B0604020202020204" pitchFamily="34" charset="0"/>
              <a:cs typeface="Arial" panose="020B0604020202020204" pitchFamily="34" charset="0"/>
            </a:endParaRPr>
          </a:p>
          <a:p>
            <a:pPr marL="0" indent="0">
              <a:buNone/>
            </a:pPr>
            <a:r>
              <a:rPr lang="it-IT" sz="2200" dirty="0">
                <a:latin typeface="Arial" panose="020B0604020202020204" pitchFamily="34" charset="0"/>
                <a:cs typeface="Arial" panose="020B0604020202020204" pitchFamily="34" charset="0"/>
              </a:rPr>
              <a:t>Secondo </a:t>
            </a:r>
            <a:r>
              <a:rPr lang="it-IT" sz="2200" dirty="0" err="1">
                <a:latin typeface="Arial" panose="020B0604020202020204" pitchFamily="34" charset="0"/>
                <a:cs typeface="Arial" panose="020B0604020202020204" pitchFamily="34" charset="0"/>
              </a:rPr>
              <a:t>Maslow</a:t>
            </a:r>
            <a:r>
              <a:rPr lang="it-IT" sz="2200" dirty="0">
                <a:latin typeface="Arial" panose="020B0604020202020204" pitchFamily="34" charset="0"/>
                <a:cs typeface="Arial" panose="020B0604020202020204" pitchFamily="34" charset="0"/>
              </a:rPr>
              <a:t> la motivazione è funzione della soddisfazione di cinque categorie di bisogni poste secondo un ordine gerarchico: </a:t>
            </a:r>
            <a:endParaRPr lang="it-IT" sz="2200" dirty="0" smtClean="0">
              <a:latin typeface="Arial" panose="020B0604020202020204" pitchFamily="34" charset="0"/>
              <a:cs typeface="Arial" panose="020B0604020202020204" pitchFamily="34" charset="0"/>
            </a:endParaRPr>
          </a:p>
          <a:p>
            <a:pPr marL="457200" indent="-457200">
              <a:buFont typeface="+mj-lt"/>
              <a:buAutoNum type="arabicParenR"/>
            </a:pPr>
            <a:r>
              <a:rPr lang="it-IT" sz="2200" dirty="0" smtClean="0">
                <a:latin typeface="Arial" panose="020B0604020202020204" pitchFamily="34" charset="0"/>
                <a:cs typeface="Arial" panose="020B0604020202020204" pitchFamily="34" charset="0"/>
              </a:rPr>
              <a:t>bisogni </a:t>
            </a:r>
            <a:r>
              <a:rPr lang="it-IT" sz="2200" dirty="0">
                <a:latin typeface="Arial" panose="020B0604020202020204" pitchFamily="34" charset="0"/>
                <a:cs typeface="Arial" panose="020B0604020202020204" pitchFamily="34" charset="0"/>
              </a:rPr>
              <a:t>fisiologici (fame, sete), </a:t>
            </a:r>
            <a:endParaRPr lang="it-IT" sz="2200" dirty="0" smtClean="0">
              <a:latin typeface="Arial" panose="020B0604020202020204" pitchFamily="34" charset="0"/>
              <a:cs typeface="Arial" panose="020B0604020202020204" pitchFamily="34" charset="0"/>
            </a:endParaRPr>
          </a:p>
          <a:p>
            <a:pPr marL="457200" indent="-457200">
              <a:buFont typeface="+mj-lt"/>
              <a:buAutoNum type="arabicParenR"/>
            </a:pPr>
            <a:r>
              <a:rPr lang="it-IT" sz="2200" dirty="0" smtClean="0">
                <a:latin typeface="Arial" panose="020B0604020202020204" pitchFamily="34" charset="0"/>
                <a:cs typeface="Arial" panose="020B0604020202020204" pitchFamily="34" charset="0"/>
              </a:rPr>
              <a:t>di </a:t>
            </a:r>
            <a:r>
              <a:rPr lang="it-IT" sz="2200" dirty="0">
                <a:latin typeface="Arial" panose="020B0604020202020204" pitchFamily="34" charset="0"/>
                <a:cs typeface="Arial" panose="020B0604020202020204" pitchFamily="34" charset="0"/>
              </a:rPr>
              <a:t>sicurezza (Protezione dai pericoli, dalle minacce e dalle privazioni; appropriazione del territorio), </a:t>
            </a:r>
            <a:endParaRPr lang="it-IT" sz="2200" dirty="0" smtClean="0">
              <a:latin typeface="Arial" panose="020B0604020202020204" pitchFamily="34" charset="0"/>
              <a:cs typeface="Arial" panose="020B0604020202020204" pitchFamily="34" charset="0"/>
            </a:endParaRPr>
          </a:p>
          <a:p>
            <a:pPr marL="457200" indent="-457200">
              <a:buFont typeface="+mj-lt"/>
              <a:buAutoNum type="arabicParenR"/>
            </a:pPr>
            <a:r>
              <a:rPr lang="it-IT" sz="2200" dirty="0" smtClean="0">
                <a:latin typeface="Arial" panose="020B0604020202020204" pitchFamily="34" charset="0"/>
                <a:cs typeface="Arial" panose="020B0604020202020204" pitchFamily="34" charset="0"/>
              </a:rPr>
              <a:t>di </a:t>
            </a:r>
            <a:r>
              <a:rPr lang="it-IT" sz="2200" dirty="0">
                <a:latin typeface="Arial" panose="020B0604020202020204" pitchFamily="34" charset="0"/>
                <a:cs typeface="Arial" panose="020B0604020202020204" pitchFamily="34" charset="0"/>
              </a:rPr>
              <a:t>affiliazione (socialità, affetto, accettazione, amore, gruppi sociali), </a:t>
            </a:r>
            <a:endParaRPr lang="it-IT" sz="2200" dirty="0" smtClean="0">
              <a:latin typeface="Arial" panose="020B0604020202020204" pitchFamily="34" charset="0"/>
              <a:cs typeface="Arial" panose="020B0604020202020204" pitchFamily="34" charset="0"/>
            </a:endParaRPr>
          </a:p>
          <a:p>
            <a:pPr marL="457200" indent="-457200">
              <a:buFont typeface="+mj-lt"/>
              <a:buAutoNum type="arabicParenR"/>
            </a:pPr>
            <a:r>
              <a:rPr lang="it-IT" sz="2200" dirty="0" smtClean="0">
                <a:latin typeface="Arial" panose="020B0604020202020204" pitchFamily="34" charset="0"/>
                <a:cs typeface="Arial" panose="020B0604020202020204" pitchFamily="34" charset="0"/>
              </a:rPr>
              <a:t>di </a:t>
            </a:r>
            <a:r>
              <a:rPr lang="it-IT" sz="2200" dirty="0">
                <a:latin typeface="Arial" panose="020B0604020202020204" pitchFamily="34" charset="0"/>
                <a:cs typeface="Arial" panose="020B0604020202020204" pitchFamily="34" charset="0"/>
              </a:rPr>
              <a:t>stima (fiducia in se stessi, indipendenza, realizzazione. status, riconoscimento, rispetto meritato dei colleghi), </a:t>
            </a:r>
            <a:endParaRPr lang="it-IT" sz="2200" dirty="0" smtClean="0">
              <a:latin typeface="Arial" panose="020B0604020202020204" pitchFamily="34" charset="0"/>
              <a:cs typeface="Arial" panose="020B0604020202020204" pitchFamily="34" charset="0"/>
            </a:endParaRPr>
          </a:p>
          <a:p>
            <a:pPr marL="457200" indent="-457200">
              <a:buFont typeface="+mj-lt"/>
              <a:buAutoNum type="arabicParenR"/>
            </a:pPr>
            <a:r>
              <a:rPr lang="it-IT" sz="2200" dirty="0" smtClean="0">
                <a:latin typeface="Arial" panose="020B0604020202020204" pitchFamily="34" charset="0"/>
                <a:cs typeface="Arial" panose="020B0604020202020204" pitchFamily="34" charset="0"/>
              </a:rPr>
              <a:t>di </a:t>
            </a:r>
            <a:r>
              <a:rPr lang="it-IT" sz="2200" dirty="0">
                <a:latin typeface="Arial" panose="020B0604020202020204" pitchFamily="34" charset="0"/>
                <a:cs typeface="Arial" panose="020B0604020202020204" pitchFamily="34" charset="0"/>
              </a:rPr>
              <a:t>autorealizzazione (Senso della propria identità, sviluppo delle proprie potenzialità; continuo sviluppo di se stessi). </a:t>
            </a:r>
            <a:endParaRPr lang="it-IT" sz="2200" dirty="0" smtClean="0">
              <a:latin typeface="Arial" panose="020B0604020202020204" pitchFamily="34" charset="0"/>
              <a:cs typeface="Arial" panose="020B0604020202020204" pitchFamily="34" charset="0"/>
            </a:endParaRPr>
          </a:p>
        </p:txBody>
      </p:sp>
      <p:sp>
        <p:nvSpPr>
          <p:cNvPr id="3" name="Titolo 2"/>
          <p:cNvSpPr>
            <a:spLocks noGrp="1"/>
          </p:cNvSpPr>
          <p:nvPr>
            <p:ph type="title"/>
          </p:nvPr>
        </p:nvSpPr>
        <p:spPr/>
        <p:txBody>
          <a:bodyPr>
            <a:normAutofit/>
          </a:bodyPr>
          <a:lstStyle/>
          <a:p>
            <a:r>
              <a:rPr lang="it-IT" sz="4000" b="1" dirty="0">
                <a:latin typeface="Arial" panose="020B0604020202020204" pitchFamily="34" charset="0"/>
                <a:cs typeface="Arial" panose="020B0604020202020204" pitchFamily="34" charset="0"/>
              </a:rPr>
              <a:t>Abraham </a:t>
            </a:r>
            <a:r>
              <a:rPr lang="it-IT" sz="4000" b="1" dirty="0" err="1">
                <a:latin typeface="Arial" panose="020B0604020202020204" pitchFamily="34" charset="0"/>
                <a:cs typeface="Arial" panose="020B0604020202020204" pitchFamily="34" charset="0"/>
              </a:rPr>
              <a:t>Maslow</a:t>
            </a:r>
            <a:r>
              <a:rPr lang="it-IT" sz="4000" b="1" dirty="0">
                <a:latin typeface="Arial" panose="020B0604020202020204" pitchFamily="34" charset="0"/>
                <a:cs typeface="Arial" panose="020B0604020202020204" pitchFamily="34" charset="0"/>
              </a:rPr>
              <a:t> e la piramide dei </a:t>
            </a:r>
            <a:r>
              <a:rPr lang="it-IT" sz="4000" b="1" dirty="0" smtClean="0">
                <a:latin typeface="Arial" panose="020B0604020202020204" pitchFamily="34" charset="0"/>
                <a:cs typeface="Arial" panose="020B0604020202020204" pitchFamily="34" charset="0"/>
              </a:rPr>
              <a:t>bisogni</a:t>
            </a:r>
            <a:endParaRPr lang="it-IT"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67300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onda">
  <a:themeElements>
    <a:clrScheme name="Verde">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542</TotalTime>
  <Words>8265</Words>
  <Application>Microsoft Office PowerPoint</Application>
  <PresentationFormat>Widescreen</PresentationFormat>
  <Paragraphs>508</Paragraphs>
  <Slides>84</Slides>
  <Notes>0</Notes>
  <HiddenSlides>0</HiddenSlides>
  <MMClips>0</MMClips>
  <ScaleCrop>false</ScaleCrop>
  <HeadingPairs>
    <vt:vector size="6" baseType="variant">
      <vt:variant>
        <vt:lpstr>Caratteri utilizzati</vt:lpstr>
      </vt:variant>
      <vt:variant>
        <vt:i4>11</vt:i4>
      </vt:variant>
      <vt:variant>
        <vt:lpstr>Tema</vt:lpstr>
      </vt:variant>
      <vt:variant>
        <vt:i4>1</vt:i4>
      </vt:variant>
      <vt:variant>
        <vt:lpstr>Titoli diapositive</vt:lpstr>
      </vt:variant>
      <vt:variant>
        <vt:i4>84</vt:i4>
      </vt:variant>
    </vt:vector>
  </HeadingPairs>
  <TitlesOfParts>
    <vt:vector size="96" baseType="lpstr">
      <vt:lpstr>Arial</vt:lpstr>
      <vt:lpstr>ArialMT</vt:lpstr>
      <vt:lpstr>Candara</vt:lpstr>
      <vt:lpstr>Comic Sans MS</vt:lpstr>
      <vt:lpstr>ComicSansMS</vt:lpstr>
      <vt:lpstr>Courier New</vt:lpstr>
      <vt:lpstr>Symbol</vt:lpstr>
      <vt:lpstr>Times New Roman</vt:lpstr>
      <vt:lpstr>TimesNewRomanPSMT</vt:lpstr>
      <vt:lpstr>Times-Roman</vt:lpstr>
      <vt:lpstr>Wingdings</vt:lpstr>
      <vt:lpstr>Forma d'onda</vt:lpstr>
      <vt:lpstr>La motivazione  Psicologia del lavoro e delle organizzazioni</vt:lpstr>
      <vt:lpstr>Teorie contemporanee della motivazione umana</vt:lpstr>
      <vt:lpstr>Teorie contemporanee della motivazione umana</vt:lpstr>
      <vt:lpstr>Approcci alle teorie sulla motivazione</vt:lpstr>
      <vt:lpstr>Approcci alle teorie sulla motivazione</vt:lpstr>
      <vt:lpstr>Approcci alle teorie sulla motivazione</vt:lpstr>
      <vt:lpstr>Approcci alle teorie sulla motivazione</vt:lpstr>
      <vt:lpstr>Teorie Bisogni-motivi-valori</vt:lpstr>
      <vt:lpstr>Abraham Maslow e la piramide dei bisogni</vt:lpstr>
      <vt:lpstr>Abraham Maslow e la piramide dei bisogni</vt:lpstr>
      <vt:lpstr>Abraham Maslow e la piramide dei bisogni</vt:lpstr>
      <vt:lpstr>Abraham Maslow e la piramide dei bisogni</vt:lpstr>
      <vt:lpstr>Abraham Maslow e la piramide dei bisogni</vt:lpstr>
      <vt:lpstr>Frederick Herzberg e la teoria dei due fattori</vt:lpstr>
      <vt:lpstr>Frederick Herzberg e la teoria dei due fattori</vt:lpstr>
      <vt:lpstr>Frederick Herzberg e la teoria dei due fattori</vt:lpstr>
      <vt:lpstr>Frederick Herzberg e la teoria dei due fattori</vt:lpstr>
      <vt:lpstr>David McClelland e la motivazione al successo</vt:lpstr>
      <vt:lpstr>David McClelland e la motivazione al successo</vt:lpstr>
      <vt:lpstr>David McClelland e la motivazione al successo</vt:lpstr>
      <vt:lpstr>David McClelland e la motivazione al successo</vt:lpstr>
      <vt:lpstr>David McClelland e la motivazione al successo</vt:lpstr>
      <vt:lpstr>La teoria dell’equità di Adams</vt:lpstr>
      <vt:lpstr>La teoria dell’equità di Adams</vt:lpstr>
      <vt:lpstr>La teoria dell’equità di Adams</vt:lpstr>
      <vt:lpstr>La teoria dell’equità di Adams</vt:lpstr>
      <vt:lpstr>La teoria dell’equità di Adams</vt:lpstr>
      <vt:lpstr>La teoria dell’equità di Adams</vt:lpstr>
      <vt:lpstr>La teoria dell’equità di Adams</vt:lpstr>
      <vt:lpstr>La teoria dell’equità di Adams</vt:lpstr>
      <vt:lpstr>La teoria dell’equità di Adams</vt:lpstr>
      <vt:lpstr>La teoria dell’equità di Adams</vt:lpstr>
      <vt:lpstr>La teoria dell’equità di Adams</vt:lpstr>
      <vt:lpstr>La teoria dell’equità di Adams</vt:lpstr>
      <vt:lpstr>Teorie della scelta cognitiva </vt:lpstr>
      <vt:lpstr>Rotter e il locus of control</vt:lpstr>
      <vt:lpstr>Rotter e il locus of control</vt:lpstr>
      <vt:lpstr>Rotter e il locus of control</vt:lpstr>
      <vt:lpstr>Rotter e il locus of control</vt:lpstr>
      <vt:lpstr>Heider e l’attribuzione causale</vt:lpstr>
      <vt:lpstr>Heider e l’attribuzione causale</vt:lpstr>
      <vt:lpstr>Weiner e la controllabilità delle cause</vt:lpstr>
      <vt:lpstr>Weiner e la controllabilità delle cause</vt:lpstr>
      <vt:lpstr>Weiner e la controllabilità delle cause</vt:lpstr>
      <vt:lpstr>Vroom e la teoria dell’ “Aspettativa-Strumentalità-Valenza”</vt:lpstr>
      <vt:lpstr>Vroom e la teoria dell’ “Aspettativa-Strumentalità-Valenza”</vt:lpstr>
      <vt:lpstr>Vroom e la teoria dell’ “Aspettativa-Strumentalità-Valenza”</vt:lpstr>
      <vt:lpstr>Vroom e la teoria dell’ “Aspettativa-Strumentalità-Valenza”</vt:lpstr>
      <vt:lpstr>Teoria socio cognitiva</vt:lpstr>
      <vt:lpstr>Bandura e la teoria dell’auto-efficacia (rielaborato, da Nota e Soresi, 2000) </vt:lpstr>
      <vt:lpstr>Bandura e la teoria dell’auto-efficacia (rielaborato, da Nota e Soresi, 2000) </vt:lpstr>
      <vt:lpstr>Bandura e la teoria dell’auto-efficacia (rielaborato, da Nota e Soresi, 2000) </vt:lpstr>
      <vt:lpstr>Bandura e la teoria dell’auto-efficacia (rielaborato, da Nota e Soresi, 2000) </vt:lpstr>
      <vt:lpstr>Bandura e la teoria dell’auto-efficacia (rielaborato, da Nota e Soresi, 2000) </vt:lpstr>
      <vt:lpstr>Bandura e la teoria dell’auto-efficacia (rielaborato, da Nota e Soresi, 2000) </vt:lpstr>
      <vt:lpstr>Bandura e la teoria dell’auto-efficacia (rielaborato, da Nota e Soresi, 2000) </vt:lpstr>
      <vt:lpstr>Bandura e la teoria dell’auto-efficacia (rielaborato, da Nota e Soresi, 2000) </vt:lpstr>
      <vt:lpstr>Bandura e la teoria dell’auto-efficacia (rielaborato, da Nota e Soresi, 2000) </vt:lpstr>
      <vt:lpstr>Bandura e la teoria dell’auto-efficacia (rielaborato, da Nota e Soresi, 2000) </vt:lpstr>
      <vt:lpstr>Bandura e la teoria dell’auto-efficacia (rielaborato, da Nota e Soresi, 2000) </vt:lpstr>
      <vt:lpstr>Bandura e la teoria dell’auto-efficacia (rielaborato, da Nota e Soresi, 2000) </vt:lpstr>
      <vt:lpstr>Bandura e la teoria dell’auto-efficacia (rielaborato, da Nota e Soresi, 2000) </vt:lpstr>
      <vt:lpstr>Bandura e la teoria dell’auto-efficacia (rielaborato, da Nota e Soresi, 2000) </vt:lpstr>
      <vt:lpstr>Bandura e la teoria dell’auto-efficacia (rielaborato, da Nota e Soresi, 2000) </vt:lpstr>
      <vt:lpstr> Il modello del Goal Setting e Il management by objectives (MBO)</vt:lpstr>
      <vt:lpstr> Locke e Latham: il modello del goal setting</vt:lpstr>
      <vt:lpstr>Locke e Latham: il modello del goal setting</vt:lpstr>
      <vt:lpstr>Locke e Latham: il modello del goal setting</vt:lpstr>
      <vt:lpstr>Il management by objectives (MBO)</vt:lpstr>
      <vt:lpstr>Il management by objectives (MBO)</vt:lpstr>
      <vt:lpstr>Il management by objectives (MBO)</vt:lpstr>
      <vt:lpstr>Il management by objectives (MBO)</vt:lpstr>
      <vt:lpstr>Il management by objectives (MBO)</vt:lpstr>
      <vt:lpstr>Il management by objectives (MBO)</vt:lpstr>
      <vt:lpstr>Il management by objectives (MBO)</vt:lpstr>
      <vt:lpstr>Il management by objectives (MBO)</vt:lpstr>
      <vt:lpstr>Il management by objectives (MBO)</vt:lpstr>
      <vt:lpstr>Organizational Commitment</vt:lpstr>
      <vt:lpstr>Organizational Commitment</vt:lpstr>
      <vt:lpstr>Organizational Commitment</vt:lpstr>
      <vt:lpstr>Organizational Commitment</vt:lpstr>
      <vt:lpstr>Organizational Commitment</vt:lpstr>
      <vt:lpstr>Organizational Commitment</vt:lpstr>
      <vt:lpstr>Organizational Commitment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motivazione  Psicologia del lavoro e delle organizzazioni</dc:title>
  <dc:creator>p.benevene</dc:creator>
  <cp:lastModifiedBy>p.benevene</cp:lastModifiedBy>
  <cp:revision>56</cp:revision>
  <dcterms:created xsi:type="dcterms:W3CDTF">2018-12-05T10:32:01Z</dcterms:created>
  <dcterms:modified xsi:type="dcterms:W3CDTF">2018-12-12T12:38:45Z</dcterms:modified>
</cp:coreProperties>
</file>